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55"/>
  </p:notesMasterIdLst>
  <p:handoutMasterIdLst>
    <p:handoutMasterId r:id="rId56"/>
  </p:handoutMasterIdLst>
  <p:sldIdLst>
    <p:sldId id="344" r:id="rId2"/>
    <p:sldId id="401" r:id="rId3"/>
    <p:sldId id="400" r:id="rId4"/>
    <p:sldId id="345" r:id="rId5"/>
    <p:sldId id="347" r:id="rId6"/>
    <p:sldId id="349" r:id="rId7"/>
    <p:sldId id="350" r:id="rId8"/>
    <p:sldId id="579" r:id="rId9"/>
    <p:sldId id="408" r:id="rId10"/>
    <p:sldId id="352" r:id="rId11"/>
    <p:sldId id="419" r:id="rId12"/>
    <p:sldId id="422" r:id="rId13"/>
    <p:sldId id="431" r:id="rId14"/>
    <p:sldId id="413" r:id="rId15"/>
    <p:sldId id="434" r:id="rId16"/>
    <p:sldId id="577" r:id="rId17"/>
    <p:sldId id="443" r:id="rId18"/>
    <p:sldId id="435" r:id="rId19"/>
    <p:sldId id="411" r:id="rId20"/>
    <p:sldId id="412" r:id="rId21"/>
    <p:sldId id="425" r:id="rId22"/>
    <p:sldId id="426" r:id="rId23"/>
    <p:sldId id="409" r:id="rId24"/>
    <p:sldId id="414" r:id="rId25"/>
    <p:sldId id="578" r:id="rId26"/>
    <p:sldId id="427" r:id="rId27"/>
    <p:sldId id="415" r:id="rId28"/>
    <p:sldId id="421" r:id="rId29"/>
    <p:sldId id="418" r:id="rId30"/>
    <p:sldId id="430" r:id="rId31"/>
    <p:sldId id="405" r:id="rId32"/>
    <p:sldId id="424" r:id="rId33"/>
    <p:sldId id="417" r:id="rId34"/>
    <p:sldId id="450" r:id="rId35"/>
    <p:sldId id="455" r:id="rId36"/>
    <p:sldId id="456" r:id="rId37"/>
    <p:sldId id="457" r:id="rId38"/>
    <p:sldId id="479" r:id="rId39"/>
    <p:sldId id="375" r:id="rId40"/>
    <p:sldId id="376" r:id="rId41"/>
    <p:sldId id="381" r:id="rId42"/>
    <p:sldId id="436" r:id="rId43"/>
    <p:sldId id="437" r:id="rId44"/>
    <p:sldId id="357" r:id="rId45"/>
    <p:sldId id="423" r:id="rId46"/>
    <p:sldId id="420" r:id="rId47"/>
    <p:sldId id="573" r:id="rId48"/>
    <p:sldId id="570" r:id="rId49"/>
    <p:sldId id="404" r:id="rId50"/>
    <p:sldId id="574" r:id="rId51"/>
    <p:sldId id="575" r:id="rId52"/>
    <p:sldId id="576" r:id="rId53"/>
    <p:sldId id="402" r:id="rId54"/>
  </p:sldIdLst>
  <p:sldSz cx="9144000" cy="6858000" type="screen4x3"/>
  <p:notesSz cx="6858000" cy="90805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9935"/>
    <a:srgbClr val="0000FF"/>
    <a:srgbClr val="0033C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6249" autoAdjust="0"/>
  </p:normalViewPr>
  <p:slideViewPr>
    <p:cSldViewPr>
      <p:cViewPr varScale="1">
        <p:scale>
          <a:sx n="77" d="100"/>
          <a:sy n="77" d="100"/>
        </p:scale>
        <p:origin x="96" y="11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365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cunha\Google%20Drive\doutorado\10.PED\GTD\geracao_hidraulica_eolica_termic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cunha\Google%20Drive\doutorado\10.PED\GTD\geracao_hidraulica_eolica_termic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cunha\Google%20Drive\doutorado\10.PED\GTD\API_EG.USE.ELEC.KH.PC_DS2_en_excel_v2_9985378.xls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cunha\Google%20Drive\doutorado\10.PED\GTD\energia%20por%20setor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cunha\Google%20Drive\doutorado\10.PED\GTD\energia%20por%20setor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cunha\Google%20Drive\doutorado\10.PED\GTD\energia%20por%20setor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B7-46A6-951B-174B20A647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B7-46A6-951B-174B20A647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B7-46A6-951B-174B20A6472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FB7-46A6-951B-174B20A6472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FB7-46A6-951B-174B20A6472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FB7-46A6-951B-174B20A6472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FB7-46A6-951B-174B20A6472D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FB7-46A6-951B-174B20A6472D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FB7-46A6-951B-174B20A647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Planilha1!$A$1:$A$9</c:f>
              <c:strCache>
                <c:ptCount val="9"/>
                <c:pt idx="0">
                  <c:v>Hidráulica </c:v>
                </c:pt>
                <c:pt idx="1">
                  <c:v>Gás </c:v>
                </c:pt>
                <c:pt idx="2">
                  <c:v>Carvão </c:v>
                </c:pt>
                <c:pt idx="3">
                  <c:v>Petróleo </c:v>
                </c:pt>
                <c:pt idx="4">
                  <c:v>Nuclear </c:v>
                </c:pt>
                <c:pt idx="5">
                  <c:v>Outros </c:v>
                </c:pt>
                <c:pt idx="6">
                  <c:v>Biomassa </c:v>
                </c:pt>
                <c:pt idx="7">
                  <c:v>Eólica </c:v>
                </c:pt>
                <c:pt idx="8">
                  <c:v>Solar </c:v>
                </c:pt>
              </c:strCache>
            </c:strRef>
          </c:cat>
          <c:val>
            <c:numRef>
              <c:f>Planilha1!$C$1:$C$9</c:f>
              <c:numCache>
                <c:formatCode>0.00%</c:formatCode>
                <c:ptCount val="9"/>
                <c:pt idx="0">
                  <c:v>0.70953949648502623</c:v>
                </c:pt>
                <c:pt idx="1">
                  <c:v>8.7254161604885583E-2</c:v>
                </c:pt>
                <c:pt idx="2">
                  <c:v>2.364535793632553E-2</c:v>
                </c:pt>
                <c:pt idx="3">
                  <c:v>1.9344212058530607E-2</c:v>
                </c:pt>
                <c:pt idx="4">
                  <c:v>2.5022527205933318E-2</c:v>
                </c:pt>
                <c:pt idx="5">
                  <c:v>5.6363616464742642E-3</c:v>
                </c:pt>
                <c:pt idx="6">
                  <c:v>4.8310368351738152E-2</c:v>
                </c:pt>
                <c:pt idx="7">
                  <c:v>7.7626745174435366E-2</c:v>
                </c:pt>
                <c:pt idx="8">
                  <c:v>3.6207695366509431E-3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1FB7-46A6-951B-174B20A647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500" baseline="0"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tx1"/>
                </a:solidFill>
              </a:rPr>
              <a:t>Produção por Fonte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Planilha1!$B$3</c:f>
              <c:strCache>
                <c:ptCount val="1"/>
                <c:pt idx="0">
                  <c:v>Hidráulica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Planilha1!$A$4:$A$13</c:f>
              <c:numCache>
                <c:formatCode>General</c:formatCode>
                <c:ptCount val="10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numCache>
            </c:numRef>
          </c:cat>
          <c:val>
            <c:numRef>
              <c:f>Planilha1!$B$4:$B$13</c:f>
              <c:numCache>
                <c:formatCode>General</c:formatCode>
                <c:ptCount val="10"/>
                <c:pt idx="0">
                  <c:v>397.7</c:v>
                </c:pt>
                <c:pt idx="1">
                  <c:v>415.7</c:v>
                </c:pt>
                <c:pt idx="2">
                  <c:v>422.9</c:v>
                </c:pt>
                <c:pt idx="3">
                  <c:v>450.2</c:v>
                </c:pt>
                <c:pt idx="4">
                  <c:v>442.5</c:v>
                </c:pt>
                <c:pt idx="5">
                  <c:v>407.1</c:v>
                </c:pt>
                <c:pt idx="6">
                  <c:v>391.1</c:v>
                </c:pt>
                <c:pt idx="7">
                  <c:v>373.2</c:v>
                </c:pt>
                <c:pt idx="8">
                  <c:v>397.7</c:v>
                </c:pt>
                <c:pt idx="9">
                  <c:v>387.6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32-44D9-B865-3C2D516ACCCD}"/>
            </c:ext>
          </c:extLst>
        </c:ser>
        <c:ser>
          <c:idx val="1"/>
          <c:order val="1"/>
          <c:tx>
            <c:strRef>
              <c:f>Planilha1!$C$3</c:f>
              <c:strCache>
                <c:ptCount val="1"/>
                <c:pt idx="0">
                  <c:v>Térmica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Planilha1!$A$4:$A$13</c:f>
              <c:numCache>
                <c:formatCode>General</c:formatCode>
                <c:ptCount val="10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numCache>
            </c:numRef>
          </c:cat>
          <c:val>
            <c:numRef>
              <c:f>Planilha1!$C$4:$C$13</c:f>
              <c:numCache>
                <c:formatCode>General</c:formatCode>
                <c:ptCount val="10"/>
                <c:pt idx="0">
                  <c:v>47.099999999999966</c:v>
                </c:pt>
                <c:pt idx="1">
                  <c:v>27.200000000000045</c:v>
                </c:pt>
                <c:pt idx="2">
                  <c:v>49.400000000000034</c:v>
                </c:pt>
                <c:pt idx="3">
                  <c:v>37.800000000000011</c:v>
                </c:pt>
                <c:pt idx="4">
                  <c:v>68.3</c:v>
                </c:pt>
                <c:pt idx="5">
                  <c:v>111.5</c:v>
                </c:pt>
                <c:pt idx="6">
                  <c:v>134.69999999999999</c:v>
                </c:pt>
                <c:pt idx="7">
                  <c:v>140</c:v>
                </c:pt>
                <c:pt idx="8">
                  <c:v>107.8</c:v>
                </c:pt>
                <c:pt idx="9">
                  <c:v>112.1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032-44D9-B865-3C2D516ACCCD}"/>
            </c:ext>
          </c:extLst>
        </c:ser>
        <c:ser>
          <c:idx val="2"/>
          <c:order val="2"/>
          <c:tx>
            <c:strRef>
              <c:f>Planilha1!$D$3</c:f>
              <c:strCache>
                <c:ptCount val="1"/>
                <c:pt idx="0">
                  <c:v>Eólica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Planilha1!$A$4:$A$13</c:f>
              <c:numCache>
                <c:formatCode>General</c:formatCode>
                <c:ptCount val="10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numCache>
            </c:numRef>
          </c:cat>
          <c:val>
            <c:numRef>
              <c:f>Planilha1!$D$4:$D$13</c:f>
              <c:numCache>
                <c:formatCode>General</c:formatCode>
                <c:ptCount val="10"/>
                <c:pt idx="0">
                  <c:v>0.6</c:v>
                </c:pt>
                <c:pt idx="1">
                  <c:v>0.7</c:v>
                </c:pt>
                <c:pt idx="2">
                  <c:v>1.5</c:v>
                </c:pt>
                <c:pt idx="3">
                  <c:v>1.9</c:v>
                </c:pt>
                <c:pt idx="4">
                  <c:v>4.8</c:v>
                </c:pt>
                <c:pt idx="5">
                  <c:v>6.4</c:v>
                </c:pt>
                <c:pt idx="6">
                  <c:v>11.1</c:v>
                </c:pt>
                <c:pt idx="7">
                  <c:v>20.5</c:v>
                </c:pt>
                <c:pt idx="8">
                  <c:v>31.6</c:v>
                </c:pt>
                <c:pt idx="9">
                  <c:v>40.5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032-44D9-B865-3C2D516ACC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6165208"/>
        <c:axId val="556162256"/>
      </c:areaChart>
      <c:catAx>
        <c:axId val="5561652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56162256"/>
        <c:crosses val="autoZero"/>
        <c:auto val="1"/>
        <c:lblAlgn val="ctr"/>
        <c:lblOffset val="100"/>
        <c:noMultiLvlLbl val="0"/>
      </c:catAx>
      <c:valAx>
        <c:axId val="55616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1">
                    <a:solidFill>
                      <a:schemeClr val="tx1"/>
                    </a:solidFill>
                  </a:rPr>
                  <a:t>TWh</a:t>
                </a:r>
                <a:endParaRPr lang="en-US" b="1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5616520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tx1"/>
                </a:solidFill>
              </a:rPr>
              <a:t>Produção por Fonte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Planilha1!$I$3</c:f>
              <c:strCache>
                <c:ptCount val="1"/>
                <c:pt idx="0">
                  <c:v>Hidráulica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Planilha1!$H$4:$H$13</c:f>
              <c:numCache>
                <c:formatCode>General</c:formatCode>
                <c:ptCount val="10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numCache>
            </c:numRef>
          </c:cat>
          <c:val>
            <c:numRef>
              <c:f>Planilha1!$I$4:$I$13</c:f>
              <c:numCache>
                <c:formatCode>#,#00</c:formatCode>
                <c:ptCount val="10"/>
                <c:pt idx="0">
                  <c:v>89.290525370453523</c:v>
                </c:pt>
                <c:pt idx="1">
                  <c:v>93.710550045085654</c:v>
                </c:pt>
                <c:pt idx="2">
                  <c:v>89.257070493879269</c:v>
                </c:pt>
                <c:pt idx="3">
                  <c:v>91.89630536844254</c:v>
                </c:pt>
                <c:pt idx="4">
                  <c:v>85.822342901474002</c:v>
                </c:pt>
                <c:pt idx="5">
                  <c:v>77.542857142857144</c:v>
                </c:pt>
                <c:pt idx="6">
                  <c:v>72.844105047494878</c:v>
                </c:pt>
                <c:pt idx="7">
                  <c:v>69.926925238898249</c:v>
                </c:pt>
                <c:pt idx="8">
                  <c:v>74.045801526717554</c:v>
                </c:pt>
                <c:pt idx="9">
                  <c:v>71.75120325805257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E7-4A56-8BD2-C811266472D5}"/>
            </c:ext>
          </c:extLst>
        </c:ser>
        <c:ser>
          <c:idx val="1"/>
          <c:order val="1"/>
          <c:tx>
            <c:strRef>
              <c:f>Planilha1!$J$3</c:f>
              <c:strCache>
                <c:ptCount val="1"/>
                <c:pt idx="0">
                  <c:v>Térmica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Planilha1!$H$4:$H$13</c:f>
              <c:numCache>
                <c:formatCode>General</c:formatCode>
                <c:ptCount val="10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numCache>
            </c:numRef>
          </c:cat>
          <c:val>
            <c:numRef>
              <c:f>Planilha1!$J$4:$J$13</c:f>
              <c:numCache>
                <c:formatCode>#,#00</c:formatCode>
                <c:ptCount val="10"/>
                <c:pt idx="0">
                  <c:v>10.57476425684777</c:v>
                </c:pt>
                <c:pt idx="1">
                  <c:v>6.1316501352569981</c:v>
                </c:pt>
                <c:pt idx="2">
                  <c:v>10.426340227944287</c:v>
                </c:pt>
                <c:pt idx="3">
                  <c:v>7.7158603796693228</c:v>
                </c:pt>
                <c:pt idx="4">
                  <c:v>13.246702870442203</c:v>
                </c:pt>
                <c:pt idx="5">
                  <c:v>21.238095238095237</c:v>
                </c:pt>
                <c:pt idx="6">
                  <c:v>25.088470851182713</c:v>
                </c:pt>
                <c:pt idx="7">
                  <c:v>26.231965523702453</c:v>
                </c:pt>
                <c:pt idx="8">
                  <c:v>20.07075032582387</c:v>
                </c:pt>
                <c:pt idx="9">
                  <c:v>20.751573491299517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E7-4A56-8BD2-C811266472D5}"/>
            </c:ext>
          </c:extLst>
        </c:ser>
        <c:ser>
          <c:idx val="2"/>
          <c:order val="2"/>
          <c:tx>
            <c:strRef>
              <c:f>Planilha1!$K$3</c:f>
              <c:strCache>
                <c:ptCount val="1"/>
                <c:pt idx="0">
                  <c:v>Eólica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Planilha1!$H$4:$H$13</c:f>
              <c:numCache>
                <c:formatCode>General</c:formatCode>
                <c:ptCount val="10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numCache>
            </c:numRef>
          </c:cat>
          <c:val>
            <c:numRef>
              <c:f>Planilha1!$K$4:$K$13</c:f>
              <c:numCache>
                <c:formatCode>#,#00</c:formatCode>
                <c:ptCount val="10"/>
                <c:pt idx="0">
                  <c:v>0.13471037269869782</c:v>
                </c:pt>
                <c:pt idx="1">
                  <c:v>0.15779981965734896</c:v>
                </c:pt>
                <c:pt idx="2">
                  <c:v>0.31658927817644578</c:v>
                </c:pt>
                <c:pt idx="3">
                  <c:v>0.38783425188814047</c:v>
                </c:pt>
                <c:pt idx="4">
                  <c:v>0.93095422808378581</c:v>
                </c:pt>
                <c:pt idx="5">
                  <c:v>1.2190476190476192</c:v>
                </c:pt>
                <c:pt idx="6">
                  <c:v>2.0674241013224064</c:v>
                </c:pt>
                <c:pt idx="7">
                  <c:v>3.8411092373992877</c:v>
                </c:pt>
                <c:pt idx="8">
                  <c:v>5.8834481474585738</c:v>
                </c:pt>
                <c:pt idx="9">
                  <c:v>7.4972232506479077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5E7-4A56-8BD2-C811266472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4195184"/>
        <c:axId val="644195512"/>
      </c:areaChart>
      <c:catAx>
        <c:axId val="6441951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44195512"/>
        <c:crosses val="autoZero"/>
        <c:auto val="1"/>
        <c:lblAlgn val="ctr"/>
        <c:lblOffset val="100"/>
        <c:noMultiLvlLbl val="0"/>
      </c:catAx>
      <c:valAx>
        <c:axId val="64419551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1">
                    <a:solidFill>
                      <a:schemeClr val="tx1"/>
                    </a:solidFill>
                  </a:rPr>
                  <a:t>TWh</a:t>
                </a:r>
                <a:endParaRPr lang="en-US" b="1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44195184"/>
        <c:crosses val="autoZero"/>
        <c:crossBetween val="midCat"/>
        <c:dispUnits>
          <c:custUnit val="100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ysClr val="windowText" lastClr="000000"/>
                </a:solidFill>
              </a:rPr>
              <a:t>Consumo</a:t>
            </a:r>
            <a:r>
              <a:rPr lang="en-US" sz="1800" b="1" baseline="0">
                <a:solidFill>
                  <a:sysClr val="windowText" lastClr="000000"/>
                </a:solidFill>
              </a:rPr>
              <a:t> per capita de Energia Elétrica</a:t>
            </a:r>
            <a:endParaRPr lang="en-US" sz="1800" b="1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[API_EG.USE.ELEC.KH.PC_DS2_en_excel_v2_9985378.xls]Plot!$D$1</c:f>
              <c:strCache>
                <c:ptCount val="1"/>
                <c:pt idx="0">
                  <c:v>Brasil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headEnd type="oval"/>
              </a:ln>
              <a:effectLst/>
            </c:spPr>
          </c:marker>
          <c:cat>
            <c:strRef>
              <c:f>[API_EG.USE.ELEC.KH.PC_DS2_en_excel_v2_9985378.xls]Plot!$C$2:$C$45</c:f>
              <c:strCache>
                <c:ptCount val="44"/>
                <c:pt idx="0">
                  <c:v>1971</c:v>
                </c:pt>
                <c:pt idx="1">
                  <c:v>1972</c:v>
                </c:pt>
                <c:pt idx="2">
                  <c:v>1973</c:v>
                </c:pt>
                <c:pt idx="3">
                  <c:v>1974</c:v>
                </c:pt>
                <c:pt idx="4">
                  <c:v>1975</c:v>
                </c:pt>
                <c:pt idx="5">
                  <c:v>1976</c:v>
                </c:pt>
                <c:pt idx="6">
                  <c:v>1977</c:v>
                </c:pt>
                <c:pt idx="7">
                  <c:v>1978</c:v>
                </c:pt>
                <c:pt idx="8">
                  <c:v>1979</c:v>
                </c:pt>
                <c:pt idx="9">
                  <c:v>1980</c:v>
                </c:pt>
                <c:pt idx="10">
                  <c:v>1981</c:v>
                </c:pt>
                <c:pt idx="11">
                  <c:v>1982</c:v>
                </c:pt>
                <c:pt idx="12">
                  <c:v>1983</c:v>
                </c:pt>
                <c:pt idx="13">
                  <c:v>1984</c:v>
                </c:pt>
                <c:pt idx="14">
                  <c:v>1985</c:v>
                </c:pt>
                <c:pt idx="15">
                  <c:v>1986</c:v>
                </c:pt>
                <c:pt idx="16">
                  <c:v>1987</c:v>
                </c:pt>
                <c:pt idx="17">
                  <c:v>1988</c:v>
                </c:pt>
                <c:pt idx="18">
                  <c:v>1989</c:v>
                </c:pt>
                <c:pt idx="19">
                  <c:v>1990</c:v>
                </c:pt>
                <c:pt idx="20">
                  <c:v>1991</c:v>
                </c:pt>
                <c:pt idx="21">
                  <c:v>1992</c:v>
                </c:pt>
                <c:pt idx="22">
                  <c:v>1993</c:v>
                </c:pt>
                <c:pt idx="23">
                  <c:v>1994</c:v>
                </c:pt>
                <c:pt idx="24">
                  <c:v>1995</c:v>
                </c:pt>
                <c:pt idx="25">
                  <c:v>1996</c:v>
                </c:pt>
                <c:pt idx="26">
                  <c:v>1997</c:v>
                </c:pt>
                <c:pt idx="27">
                  <c:v>1998</c:v>
                </c:pt>
                <c:pt idx="28">
                  <c:v>1999</c:v>
                </c:pt>
                <c:pt idx="29">
                  <c:v>2000</c:v>
                </c:pt>
                <c:pt idx="30">
                  <c:v>2001</c:v>
                </c:pt>
                <c:pt idx="31">
                  <c:v>2002</c:v>
                </c:pt>
                <c:pt idx="32">
                  <c:v>2003</c:v>
                </c:pt>
                <c:pt idx="33">
                  <c:v>2004</c:v>
                </c:pt>
                <c:pt idx="34">
                  <c:v>2005</c:v>
                </c:pt>
                <c:pt idx="35">
                  <c:v>2006</c:v>
                </c:pt>
                <c:pt idx="36">
                  <c:v>2007</c:v>
                </c:pt>
                <c:pt idx="37">
                  <c:v>2008</c:v>
                </c:pt>
                <c:pt idx="38">
                  <c:v>2009</c:v>
                </c:pt>
                <c:pt idx="39">
                  <c:v>2010</c:v>
                </c:pt>
                <c:pt idx="40">
                  <c:v>2011</c:v>
                </c:pt>
                <c:pt idx="41">
                  <c:v>2012</c:v>
                </c:pt>
                <c:pt idx="42">
                  <c:v>2013</c:v>
                </c:pt>
                <c:pt idx="43">
                  <c:v>2014</c:v>
                </c:pt>
              </c:strCache>
            </c:strRef>
          </c:cat>
          <c:val>
            <c:numRef>
              <c:f>[API_EG.USE.ELEC.KH.PC_DS2_en_excel_v2_9985378.xls]Plot!$D$2:$D$45</c:f>
              <c:numCache>
                <c:formatCode>General</c:formatCode>
                <c:ptCount val="44"/>
                <c:pt idx="0">
                  <c:v>458.72788926917991</c:v>
                </c:pt>
                <c:pt idx="1">
                  <c:v>497.62541984960438</c:v>
                </c:pt>
                <c:pt idx="2">
                  <c:v>552.87224422440249</c:v>
                </c:pt>
                <c:pt idx="3">
                  <c:v>602.88742388635501</c:v>
                </c:pt>
                <c:pt idx="4">
                  <c:v>649.09986888091578</c:v>
                </c:pt>
                <c:pt idx="5">
                  <c:v>719.31569793139442</c:v>
                </c:pt>
                <c:pt idx="6">
                  <c:v>787.12393847223143</c:v>
                </c:pt>
                <c:pt idx="7">
                  <c:v>856.90428658844121</c:v>
                </c:pt>
                <c:pt idx="8">
                  <c:v>938.00521208647172</c:v>
                </c:pt>
                <c:pt idx="9">
                  <c:v>1012.7454774361927</c:v>
                </c:pt>
                <c:pt idx="10">
                  <c:v>1017.7543810289609</c:v>
                </c:pt>
                <c:pt idx="11">
                  <c:v>1052.2156170787791</c:v>
                </c:pt>
                <c:pt idx="12">
                  <c:v>1108.0414862620141</c:v>
                </c:pt>
                <c:pt idx="13">
                  <c:v>1204.8281317587189</c:v>
                </c:pt>
                <c:pt idx="14">
                  <c:v>1279.2508662586351</c:v>
                </c:pt>
                <c:pt idx="15">
                  <c:v>1350.6839275565717</c:v>
                </c:pt>
                <c:pt idx="16">
                  <c:v>1364.4102848228679</c:v>
                </c:pt>
                <c:pt idx="17">
                  <c:v>1415.9431709418777</c:v>
                </c:pt>
                <c:pt idx="18">
                  <c:v>1446.3367292040321</c:v>
                </c:pt>
                <c:pt idx="19">
                  <c:v>1457.3476664831296</c:v>
                </c:pt>
                <c:pt idx="20">
                  <c:v>1483.01142484608</c:v>
                </c:pt>
                <c:pt idx="21">
                  <c:v>1491.1142663895471</c:v>
                </c:pt>
                <c:pt idx="22">
                  <c:v>1534.8175626506522</c:v>
                </c:pt>
                <c:pt idx="23">
                  <c:v>1564.0888363988174</c:v>
                </c:pt>
                <c:pt idx="24">
                  <c:v>1631.6113857016312</c:v>
                </c:pt>
                <c:pt idx="25">
                  <c:v>1684.0302746704988</c:v>
                </c:pt>
                <c:pt idx="26">
                  <c:v>1758.8749980273976</c:v>
                </c:pt>
                <c:pt idx="27">
                  <c:v>1804.2477832838849</c:v>
                </c:pt>
                <c:pt idx="28">
                  <c:v>1827.7053922955658</c:v>
                </c:pt>
                <c:pt idx="29">
                  <c:v>1891.9708216418085</c:v>
                </c:pt>
                <c:pt idx="30">
                  <c:v>1742.4856963970938</c:v>
                </c:pt>
                <c:pt idx="31">
                  <c:v>1800.5171338995631</c:v>
                </c:pt>
                <c:pt idx="32">
                  <c:v>1875.3231583216395</c:v>
                </c:pt>
                <c:pt idx="33">
                  <c:v>1948.4085982789788</c:v>
                </c:pt>
                <c:pt idx="34">
                  <c:v>2007.2774299440275</c:v>
                </c:pt>
                <c:pt idx="35">
                  <c:v>2063.0973165931559</c:v>
                </c:pt>
                <c:pt idx="36">
                  <c:v>2157.4373421021905</c:v>
                </c:pt>
                <c:pt idx="37">
                  <c:v>2218.8835865683623</c:v>
                </c:pt>
                <c:pt idx="38">
                  <c:v>2185.7452628221258</c:v>
                </c:pt>
                <c:pt idx="39">
                  <c:v>2361.0559405473282</c:v>
                </c:pt>
                <c:pt idx="40">
                  <c:v>2416.4628482810081</c:v>
                </c:pt>
                <c:pt idx="41">
                  <c:v>2485.5881365519635</c:v>
                </c:pt>
                <c:pt idx="42">
                  <c:v>2551.4079854064721</c:v>
                </c:pt>
                <c:pt idx="43">
                  <c:v>2601.3655057140718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91-4207-828D-7A20F8E942FF}"/>
            </c:ext>
          </c:extLst>
        </c:ser>
        <c:ser>
          <c:idx val="1"/>
          <c:order val="1"/>
          <c:tx>
            <c:strRef>
              <c:f>[API_EG.USE.ELEC.KH.PC_DS2_en_excel_v2_9985378.xls]Plot!$E$1</c:f>
              <c:strCache>
                <c:ptCount val="1"/>
                <c:pt idx="0">
                  <c:v>Portugal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[API_EG.USE.ELEC.KH.PC_DS2_en_excel_v2_9985378.xls]Plot!$C$2:$C$45</c:f>
              <c:strCache>
                <c:ptCount val="44"/>
                <c:pt idx="0">
                  <c:v>1971</c:v>
                </c:pt>
                <c:pt idx="1">
                  <c:v>1972</c:v>
                </c:pt>
                <c:pt idx="2">
                  <c:v>1973</c:v>
                </c:pt>
                <c:pt idx="3">
                  <c:v>1974</c:v>
                </c:pt>
                <c:pt idx="4">
                  <c:v>1975</c:v>
                </c:pt>
                <c:pt idx="5">
                  <c:v>1976</c:v>
                </c:pt>
                <c:pt idx="6">
                  <c:v>1977</c:v>
                </c:pt>
                <c:pt idx="7">
                  <c:v>1978</c:v>
                </c:pt>
                <c:pt idx="8">
                  <c:v>1979</c:v>
                </c:pt>
                <c:pt idx="9">
                  <c:v>1980</c:v>
                </c:pt>
                <c:pt idx="10">
                  <c:v>1981</c:v>
                </c:pt>
                <c:pt idx="11">
                  <c:v>1982</c:v>
                </c:pt>
                <c:pt idx="12">
                  <c:v>1983</c:v>
                </c:pt>
                <c:pt idx="13">
                  <c:v>1984</c:v>
                </c:pt>
                <c:pt idx="14">
                  <c:v>1985</c:v>
                </c:pt>
                <c:pt idx="15">
                  <c:v>1986</c:v>
                </c:pt>
                <c:pt idx="16">
                  <c:v>1987</c:v>
                </c:pt>
                <c:pt idx="17">
                  <c:v>1988</c:v>
                </c:pt>
                <c:pt idx="18">
                  <c:v>1989</c:v>
                </c:pt>
                <c:pt idx="19">
                  <c:v>1990</c:v>
                </c:pt>
                <c:pt idx="20">
                  <c:v>1991</c:v>
                </c:pt>
                <c:pt idx="21">
                  <c:v>1992</c:v>
                </c:pt>
                <c:pt idx="22">
                  <c:v>1993</c:v>
                </c:pt>
                <c:pt idx="23">
                  <c:v>1994</c:v>
                </c:pt>
                <c:pt idx="24">
                  <c:v>1995</c:v>
                </c:pt>
                <c:pt idx="25">
                  <c:v>1996</c:v>
                </c:pt>
                <c:pt idx="26">
                  <c:v>1997</c:v>
                </c:pt>
                <c:pt idx="27">
                  <c:v>1998</c:v>
                </c:pt>
                <c:pt idx="28">
                  <c:v>1999</c:v>
                </c:pt>
                <c:pt idx="29">
                  <c:v>2000</c:v>
                </c:pt>
                <c:pt idx="30">
                  <c:v>2001</c:v>
                </c:pt>
                <c:pt idx="31">
                  <c:v>2002</c:v>
                </c:pt>
                <c:pt idx="32">
                  <c:v>2003</c:v>
                </c:pt>
                <c:pt idx="33">
                  <c:v>2004</c:v>
                </c:pt>
                <c:pt idx="34">
                  <c:v>2005</c:v>
                </c:pt>
                <c:pt idx="35">
                  <c:v>2006</c:v>
                </c:pt>
                <c:pt idx="36">
                  <c:v>2007</c:v>
                </c:pt>
                <c:pt idx="37">
                  <c:v>2008</c:v>
                </c:pt>
                <c:pt idx="38">
                  <c:v>2009</c:v>
                </c:pt>
                <c:pt idx="39">
                  <c:v>2010</c:v>
                </c:pt>
                <c:pt idx="40">
                  <c:v>2011</c:v>
                </c:pt>
                <c:pt idx="41">
                  <c:v>2012</c:v>
                </c:pt>
                <c:pt idx="42">
                  <c:v>2013</c:v>
                </c:pt>
                <c:pt idx="43">
                  <c:v>2014</c:v>
                </c:pt>
              </c:strCache>
            </c:strRef>
          </c:cat>
          <c:val>
            <c:numRef>
              <c:f>[API_EG.USE.ELEC.KH.PC_DS2_en_excel_v2_9985378.xls]Plot!$E$2:$E$45</c:f>
              <c:numCache>
                <c:formatCode>General</c:formatCode>
                <c:ptCount val="44"/>
                <c:pt idx="0">
                  <c:v>835.28503118320327</c:v>
                </c:pt>
                <c:pt idx="1">
                  <c:v>911.54206684950805</c:v>
                </c:pt>
                <c:pt idx="2">
                  <c:v>994.77592058472624</c:v>
                </c:pt>
                <c:pt idx="3">
                  <c:v>1080.9464764149084</c:v>
                </c:pt>
                <c:pt idx="4">
                  <c:v>1075.8269395511284</c:v>
                </c:pt>
                <c:pt idx="5">
                  <c:v>1136.9405748941033</c:v>
                </c:pt>
                <c:pt idx="6">
                  <c:v>1248.9853976580202</c:v>
                </c:pt>
                <c:pt idx="7">
                  <c:v>1343.6560039756232</c:v>
                </c:pt>
                <c:pt idx="8">
                  <c:v>1466.4746283224815</c:v>
                </c:pt>
                <c:pt idx="9">
                  <c:v>1558.5207599347634</c:v>
                </c:pt>
                <c:pt idx="10">
                  <c:v>1567.2959738968073</c:v>
                </c:pt>
                <c:pt idx="11">
                  <c:v>1644.7111217561423</c:v>
                </c:pt>
                <c:pt idx="12">
                  <c:v>1740.0316232445409</c:v>
                </c:pt>
                <c:pt idx="13">
                  <c:v>1774.2685443875253</c:v>
                </c:pt>
                <c:pt idx="14">
                  <c:v>1873.1768674628599</c:v>
                </c:pt>
                <c:pt idx="15">
                  <c:v>1974.5365520505179</c:v>
                </c:pt>
                <c:pt idx="16">
                  <c:v>2057.7204596875126</c:v>
                </c:pt>
                <c:pt idx="17">
                  <c:v>2201.7823049000908</c:v>
                </c:pt>
                <c:pt idx="18">
                  <c:v>2399.3003498250873</c:v>
                </c:pt>
                <c:pt idx="19">
                  <c:v>2541.8657591169499</c:v>
                </c:pt>
                <c:pt idx="20">
                  <c:v>2676.6436735679431</c:v>
                </c:pt>
                <c:pt idx="21">
                  <c:v>2815.8771057787126</c:v>
                </c:pt>
                <c:pt idx="22">
                  <c:v>2803.2023121677325</c:v>
                </c:pt>
                <c:pt idx="23">
                  <c:v>2870.8330309937674</c:v>
                </c:pt>
                <c:pt idx="24">
                  <c:v>3076.8460477853173</c:v>
                </c:pt>
                <c:pt idx="25">
                  <c:v>3195.8640473492255</c:v>
                </c:pt>
                <c:pt idx="26">
                  <c:v>3352.4658330907273</c:v>
                </c:pt>
                <c:pt idx="27">
                  <c:v>3545.0103521624978</c:v>
                </c:pt>
                <c:pt idx="28">
                  <c:v>3795.2292796472989</c:v>
                </c:pt>
                <c:pt idx="29">
                  <c:v>3988.9608235183673</c:v>
                </c:pt>
                <c:pt idx="30">
                  <c:v>4119.6704881207852</c:v>
                </c:pt>
                <c:pt idx="31">
                  <c:v>4271.1685279449912</c:v>
                </c:pt>
                <c:pt idx="32">
                  <c:v>4375.7322168531236</c:v>
                </c:pt>
                <c:pt idx="33">
                  <c:v>4533.5396949654332</c:v>
                </c:pt>
                <c:pt idx="34">
                  <c:v>4682.9910133262501</c:v>
                </c:pt>
                <c:pt idx="35">
                  <c:v>4827.4671820425365</c:v>
                </c:pt>
                <c:pt idx="36">
                  <c:v>4890.5601878181506</c:v>
                </c:pt>
                <c:pt idx="37">
                  <c:v>4850.8374125571108</c:v>
                </c:pt>
                <c:pt idx="38">
                  <c:v>4843.8496942775846</c:v>
                </c:pt>
                <c:pt idx="39">
                  <c:v>4959.0943053598285</c:v>
                </c:pt>
                <c:pt idx="40">
                  <c:v>4848.2793372711121</c:v>
                </c:pt>
                <c:pt idx="41">
                  <c:v>4736.3517708869476</c:v>
                </c:pt>
                <c:pt idx="42">
                  <c:v>4685.0547871127283</c:v>
                </c:pt>
                <c:pt idx="43">
                  <c:v>4662.6007998029436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191-4207-828D-7A20F8E942FF}"/>
            </c:ext>
          </c:extLst>
        </c:ser>
        <c:ser>
          <c:idx val="2"/>
          <c:order val="2"/>
          <c:tx>
            <c:strRef>
              <c:f>[API_EG.USE.ELEC.KH.PC_DS2_en_excel_v2_9985378.xls]Plot!$F$1</c:f>
              <c:strCache>
                <c:ptCount val="1"/>
                <c:pt idx="0">
                  <c:v>EUA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bg1">
                    <a:lumMod val="75000"/>
                    <a:alpha val="97000"/>
                  </a:schemeClr>
                </a:solidFill>
              </a:ln>
              <a:effectLst/>
            </c:spPr>
          </c:marker>
          <c:cat>
            <c:strRef>
              <c:f>[API_EG.USE.ELEC.KH.PC_DS2_en_excel_v2_9985378.xls]Plot!$C$2:$C$45</c:f>
              <c:strCache>
                <c:ptCount val="44"/>
                <c:pt idx="0">
                  <c:v>1971</c:v>
                </c:pt>
                <c:pt idx="1">
                  <c:v>1972</c:v>
                </c:pt>
                <c:pt idx="2">
                  <c:v>1973</c:v>
                </c:pt>
                <c:pt idx="3">
                  <c:v>1974</c:v>
                </c:pt>
                <c:pt idx="4">
                  <c:v>1975</c:v>
                </c:pt>
                <c:pt idx="5">
                  <c:v>1976</c:v>
                </c:pt>
                <c:pt idx="6">
                  <c:v>1977</c:v>
                </c:pt>
                <c:pt idx="7">
                  <c:v>1978</c:v>
                </c:pt>
                <c:pt idx="8">
                  <c:v>1979</c:v>
                </c:pt>
                <c:pt idx="9">
                  <c:v>1980</c:v>
                </c:pt>
                <c:pt idx="10">
                  <c:v>1981</c:v>
                </c:pt>
                <c:pt idx="11">
                  <c:v>1982</c:v>
                </c:pt>
                <c:pt idx="12">
                  <c:v>1983</c:v>
                </c:pt>
                <c:pt idx="13">
                  <c:v>1984</c:v>
                </c:pt>
                <c:pt idx="14">
                  <c:v>1985</c:v>
                </c:pt>
                <c:pt idx="15">
                  <c:v>1986</c:v>
                </c:pt>
                <c:pt idx="16">
                  <c:v>1987</c:v>
                </c:pt>
                <c:pt idx="17">
                  <c:v>1988</c:v>
                </c:pt>
                <c:pt idx="18">
                  <c:v>1989</c:v>
                </c:pt>
                <c:pt idx="19">
                  <c:v>1990</c:v>
                </c:pt>
                <c:pt idx="20">
                  <c:v>1991</c:v>
                </c:pt>
                <c:pt idx="21">
                  <c:v>1992</c:v>
                </c:pt>
                <c:pt idx="22">
                  <c:v>1993</c:v>
                </c:pt>
                <c:pt idx="23">
                  <c:v>1994</c:v>
                </c:pt>
                <c:pt idx="24">
                  <c:v>1995</c:v>
                </c:pt>
                <c:pt idx="25">
                  <c:v>1996</c:v>
                </c:pt>
                <c:pt idx="26">
                  <c:v>1997</c:v>
                </c:pt>
                <c:pt idx="27">
                  <c:v>1998</c:v>
                </c:pt>
                <c:pt idx="28">
                  <c:v>1999</c:v>
                </c:pt>
                <c:pt idx="29">
                  <c:v>2000</c:v>
                </c:pt>
                <c:pt idx="30">
                  <c:v>2001</c:v>
                </c:pt>
                <c:pt idx="31">
                  <c:v>2002</c:v>
                </c:pt>
                <c:pt idx="32">
                  <c:v>2003</c:v>
                </c:pt>
                <c:pt idx="33">
                  <c:v>2004</c:v>
                </c:pt>
                <c:pt idx="34">
                  <c:v>2005</c:v>
                </c:pt>
                <c:pt idx="35">
                  <c:v>2006</c:v>
                </c:pt>
                <c:pt idx="36">
                  <c:v>2007</c:v>
                </c:pt>
                <c:pt idx="37">
                  <c:v>2008</c:v>
                </c:pt>
                <c:pt idx="38">
                  <c:v>2009</c:v>
                </c:pt>
                <c:pt idx="39">
                  <c:v>2010</c:v>
                </c:pt>
                <c:pt idx="40">
                  <c:v>2011</c:v>
                </c:pt>
                <c:pt idx="41">
                  <c:v>2012</c:v>
                </c:pt>
                <c:pt idx="42">
                  <c:v>2013</c:v>
                </c:pt>
                <c:pt idx="43">
                  <c:v>2014</c:v>
                </c:pt>
              </c:strCache>
            </c:strRef>
          </c:cat>
          <c:val>
            <c:numRef>
              <c:f>[API_EG.USE.ELEC.KH.PC_DS2_en_excel_v2_9985378.xls]Plot!$F$2:$F$45</c:f>
              <c:numCache>
                <c:formatCode>General</c:formatCode>
                <c:ptCount val="44"/>
                <c:pt idx="0">
                  <c:v>7517.3046455521262</c:v>
                </c:pt>
                <c:pt idx="1">
                  <c:v>8076.4092693524408</c:v>
                </c:pt>
                <c:pt idx="2">
                  <c:v>8573.1941540944463</c:v>
                </c:pt>
                <c:pt idx="3">
                  <c:v>8449.9284558624113</c:v>
                </c:pt>
                <c:pt idx="4">
                  <c:v>8522.3940029540736</c:v>
                </c:pt>
                <c:pt idx="5">
                  <c:v>8968.7756552847022</c:v>
                </c:pt>
                <c:pt idx="6">
                  <c:v>9337.7240179986293</c:v>
                </c:pt>
                <c:pt idx="7">
                  <c:v>9560.5454096187968</c:v>
                </c:pt>
                <c:pt idx="8">
                  <c:v>9700.695385572415</c:v>
                </c:pt>
                <c:pt idx="9">
                  <c:v>9862.3654967543189</c:v>
                </c:pt>
                <c:pt idx="10">
                  <c:v>9976.6937149730238</c:v>
                </c:pt>
                <c:pt idx="11">
                  <c:v>9544.4609434353206</c:v>
                </c:pt>
                <c:pt idx="12">
                  <c:v>9742.005714481249</c:v>
                </c:pt>
                <c:pt idx="13">
                  <c:v>10282.374642213506</c:v>
                </c:pt>
                <c:pt idx="14">
                  <c:v>10414.207898320472</c:v>
                </c:pt>
                <c:pt idx="15">
                  <c:v>10424.427296539834</c:v>
                </c:pt>
                <c:pt idx="16">
                  <c:v>10886.858256049594</c:v>
                </c:pt>
                <c:pt idx="17">
                  <c:v>11298.332508517416</c:v>
                </c:pt>
                <c:pt idx="18">
                  <c:v>11531.932306670071</c:v>
                </c:pt>
                <c:pt idx="19">
                  <c:v>11713.331704209948</c:v>
                </c:pt>
                <c:pt idx="20">
                  <c:v>12134.172131503947</c:v>
                </c:pt>
                <c:pt idx="21">
                  <c:v>12014.958247892902</c:v>
                </c:pt>
                <c:pt idx="22">
                  <c:v>12261.523782409135</c:v>
                </c:pt>
                <c:pt idx="23">
                  <c:v>12455.162165654478</c:v>
                </c:pt>
                <c:pt idx="24">
                  <c:v>12659.607628117981</c:v>
                </c:pt>
                <c:pt idx="25">
                  <c:v>12854.298907919256</c:v>
                </c:pt>
                <c:pt idx="26">
                  <c:v>12889.832280117511</c:v>
                </c:pt>
                <c:pt idx="27">
                  <c:v>13154.763026818535</c:v>
                </c:pt>
                <c:pt idx="28">
                  <c:v>13281.869982798165</c:v>
                </c:pt>
                <c:pt idx="29">
                  <c:v>13671.052024006132</c:v>
                </c:pt>
                <c:pt idx="30">
                  <c:v>13046.614147846385</c:v>
                </c:pt>
                <c:pt idx="31">
                  <c:v>13296.182299302272</c:v>
                </c:pt>
                <c:pt idx="32">
                  <c:v>13307.492008500161</c:v>
                </c:pt>
                <c:pt idx="33">
                  <c:v>13388.58971055913</c:v>
                </c:pt>
                <c:pt idx="34">
                  <c:v>13704.577048140703</c:v>
                </c:pt>
                <c:pt idx="35">
                  <c:v>13583.266959338738</c:v>
                </c:pt>
                <c:pt idx="36">
                  <c:v>13657.452828252286</c:v>
                </c:pt>
                <c:pt idx="37">
                  <c:v>13663.427968182703</c:v>
                </c:pt>
                <c:pt idx="38">
                  <c:v>12913.714688301468</c:v>
                </c:pt>
                <c:pt idx="39">
                  <c:v>13394.414397686474</c:v>
                </c:pt>
                <c:pt idx="40">
                  <c:v>13243.297775271216</c:v>
                </c:pt>
                <c:pt idx="41">
                  <c:v>12959.414620833022</c:v>
                </c:pt>
                <c:pt idx="42">
                  <c:v>12996.845489710238</c:v>
                </c:pt>
                <c:pt idx="43">
                  <c:v>12984.333107020604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191-4207-828D-7A20F8E942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7758456"/>
        <c:axId val="567759112"/>
      </c:lineChart>
      <c:catAx>
        <c:axId val="567758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67759112"/>
        <c:crosses val="autoZero"/>
        <c:auto val="1"/>
        <c:lblAlgn val="ctr"/>
        <c:lblOffset val="100"/>
        <c:tickMarkSkip val="2"/>
        <c:noMultiLvlLbl val="0"/>
      </c:catAx>
      <c:valAx>
        <c:axId val="567759112"/>
        <c:scaling>
          <c:orientation val="minMax"/>
        </c:scaling>
        <c:delete val="0"/>
        <c:axPos val="l"/>
        <c:majorGridlines>
          <c:spPr>
            <a:ln w="9525" cap="flat" cmpd="tri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>
                    <a:solidFill>
                      <a:sysClr val="windowText" lastClr="000000"/>
                    </a:solidFill>
                  </a:rPr>
                  <a:t>kWh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67758456"/>
        <c:crosses val="autoZero"/>
        <c:crossBetween val="midCat"/>
      </c:valAx>
      <c:spPr>
        <a:noFill/>
        <a:ln cmpd="sng">
          <a:solidFill>
            <a:schemeClr val="bg1">
              <a:lumMod val="75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2000" b="1">
                <a:effectLst/>
              </a:rPr>
              <a:t>Extensão das Linhas de Transmissão do SIN - km</a:t>
            </a:r>
            <a:endParaRPr lang="en-US" sz="2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Planilha1!$I$5:$I$11</c:f>
              <c:strCache>
                <c:ptCount val="7"/>
                <c:pt idx="0">
                  <c:v>230kV</c:v>
                </c:pt>
                <c:pt idx="1">
                  <c:v>345kV</c:v>
                </c:pt>
                <c:pt idx="2">
                  <c:v>440kV</c:v>
                </c:pt>
                <c:pt idx="3">
                  <c:v>500kV</c:v>
                </c:pt>
                <c:pt idx="4">
                  <c:v>600kV CC</c:v>
                </c:pt>
                <c:pt idx="5">
                  <c:v>750kV</c:v>
                </c:pt>
                <c:pt idx="6">
                  <c:v>800kV CC</c:v>
                </c:pt>
              </c:strCache>
            </c:strRef>
          </c:cat>
          <c:val>
            <c:numRef>
              <c:f>Planilha1!$J$5:$J$11</c:f>
            </c:numRef>
          </c:val>
          <c:extLst>
            <c:ext xmlns:c16="http://schemas.microsoft.com/office/drawing/2014/chart" uri="{C3380CC4-5D6E-409C-BE32-E72D297353CC}">
              <c16:uniqueId val="{00000000-7417-4ED6-87FC-32D174FDCB0E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417-4ED6-87FC-32D174FDCB0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417-4ED6-87FC-32D174FDCB0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7417-4ED6-87FC-32D174FDCB0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7417-4ED6-87FC-32D174FDCB0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7417-4ED6-87FC-32D174FDCB0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7417-4ED6-87FC-32D174FDCB0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7417-4ED6-87FC-32D174FDCB0E}"/>
              </c:ext>
            </c:extLst>
          </c:dPt>
          <c:dLbls>
            <c:dLbl>
              <c:idx val="6"/>
              <c:layout>
                <c:manualLayout>
                  <c:x val="1.2629681541656498E-2"/>
                  <c:y val="-1.0313989690462872E-17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7417-4ED6-87FC-32D174FDCB0E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Planilha1!$I$5:$I$11</c:f>
              <c:strCache>
                <c:ptCount val="7"/>
                <c:pt idx="0">
                  <c:v>230kV</c:v>
                </c:pt>
                <c:pt idx="1">
                  <c:v>345kV</c:v>
                </c:pt>
                <c:pt idx="2">
                  <c:v>440kV</c:v>
                </c:pt>
                <c:pt idx="3">
                  <c:v>500kV</c:v>
                </c:pt>
                <c:pt idx="4">
                  <c:v>600kV CC</c:v>
                </c:pt>
                <c:pt idx="5">
                  <c:v>750kV</c:v>
                </c:pt>
                <c:pt idx="6">
                  <c:v>800kV CC</c:v>
                </c:pt>
              </c:strCache>
            </c:strRef>
          </c:cat>
          <c:val>
            <c:numRef>
              <c:f>Planilha1!$K$5:$K$11</c:f>
              <c:numCache>
                <c:formatCode>#,#00</c:formatCode>
                <c:ptCount val="7"/>
                <c:pt idx="0">
                  <c:v>39.804089356402926</c:v>
                </c:pt>
                <c:pt idx="1">
                  <c:v>7.1789841309595861</c:v>
                </c:pt>
                <c:pt idx="2">
                  <c:v>4.6946201100605958</c:v>
                </c:pt>
                <c:pt idx="3">
                  <c:v>34.339323356917745</c:v>
                </c:pt>
                <c:pt idx="4">
                  <c:v>8.9161605409805276</c:v>
                </c:pt>
                <c:pt idx="5">
                  <c:v>1.8665776163741226</c:v>
                </c:pt>
                <c:pt idx="6">
                  <c:v>3.2002448883044963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7417-4ED6-87FC-32D174FDCB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908046636687169"/>
          <c:y val="0.5811562609613754"/>
          <c:w val="0.16892612795388642"/>
          <c:h val="0.367223566225629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Planilha1!$H$10:$H$16</c:f>
              <c:strCache>
                <c:ptCount val="7"/>
                <c:pt idx="0">
                  <c:v>Transportes</c:v>
                </c:pt>
                <c:pt idx="1">
                  <c:v>Agropecuário</c:v>
                </c:pt>
                <c:pt idx="2">
                  <c:v>Público</c:v>
                </c:pt>
                <c:pt idx="3">
                  <c:v>Comercial</c:v>
                </c:pt>
                <c:pt idx="4">
                  <c:v>Residencial</c:v>
                </c:pt>
                <c:pt idx="5">
                  <c:v>Industrial</c:v>
                </c:pt>
                <c:pt idx="6">
                  <c:v>Consumo Total</c:v>
                </c:pt>
              </c:strCache>
            </c:strRef>
          </c:cat>
          <c:val>
            <c:numRef>
              <c:f>Planilha1!$I$10:$I$16</c:f>
              <c:numCache>
                <c:formatCode>#,#00</c:formatCode>
                <c:ptCount val="7"/>
                <c:pt idx="0">
                  <c:v>2.0585100000000001</c:v>
                </c:pt>
                <c:pt idx="1">
                  <c:v>27.760810000000003</c:v>
                </c:pt>
                <c:pt idx="2">
                  <c:v>43.263600000000004</c:v>
                </c:pt>
                <c:pt idx="3">
                  <c:v>89.202100000000016</c:v>
                </c:pt>
                <c:pt idx="4">
                  <c:v>132.88438000000002</c:v>
                </c:pt>
                <c:pt idx="5">
                  <c:v>195.30259000000004</c:v>
                </c:pt>
                <c:pt idx="6">
                  <c:v>490.47199000000012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5E-46B7-95EC-B0DE3E4E70D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56006688"/>
        <c:axId val="556008656"/>
      </c:barChart>
      <c:catAx>
        <c:axId val="556006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56008656"/>
        <c:crosses val="autoZero"/>
        <c:auto val="1"/>
        <c:lblAlgn val="ctr"/>
        <c:lblOffset val="100"/>
        <c:noMultiLvlLbl val="0"/>
      </c:catAx>
      <c:valAx>
        <c:axId val="556008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>
                    <a:solidFill>
                      <a:sysClr val="windowText" lastClr="000000"/>
                    </a:solidFill>
                  </a:rPr>
                  <a:t>TWh</a:t>
                </a:r>
                <a:endParaRPr lang="en-US" b="1">
                  <a:solidFill>
                    <a:sysClr val="windowText" lastClr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#,#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56006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 err="1">
                <a:solidFill>
                  <a:sysClr val="windowText" lastClr="000000"/>
                </a:solidFill>
              </a:rPr>
              <a:t>Consumo</a:t>
            </a:r>
            <a:r>
              <a:rPr lang="en-US" b="1" dirty="0">
                <a:solidFill>
                  <a:sysClr val="windowText" lastClr="000000"/>
                </a:solidFill>
              </a:rPr>
              <a:t> por </a:t>
            </a:r>
            <a:r>
              <a:rPr lang="en-US" b="1" dirty="0" err="1">
                <a:solidFill>
                  <a:sysClr val="windowText" lastClr="000000"/>
                </a:solidFill>
              </a:rPr>
              <a:t>Setor</a:t>
            </a:r>
            <a:endParaRPr lang="en-US" b="1" dirty="0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abs!$C$7</c:f>
              <c:strCache>
                <c:ptCount val="1"/>
                <c:pt idx="0">
                  <c:v>Industrial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abs!$D$6:$N$6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abs!$D$7:$N$7</c:f>
              <c:numCache>
                <c:formatCode>General</c:formatCode>
                <c:ptCount val="11"/>
                <c:pt idx="0">
                  <c:v>164114</c:v>
                </c:pt>
                <c:pt idx="1">
                  <c:v>166668</c:v>
                </c:pt>
                <c:pt idx="2">
                  <c:v>154547</c:v>
                </c:pt>
                <c:pt idx="3">
                  <c:v>166192</c:v>
                </c:pt>
                <c:pt idx="4">
                  <c:v>183576</c:v>
                </c:pt>
                <c:pt idx="5">
                  <c:v>183475</c:v>
                </c:pt>
                <c:pt idx="6">
                  <c:v>184684</c:v>
                </c:pt>
                <c:pt idx="7">
                  <c:v>178055</c:v>
                </c:pt>
                <c:pt idx="8">
                  <c:v>171311</c:v>
                </c:pt>
                <c:pt idx="9">
                  <c:v>164948.51300000001</c:v>
                </c:pt>
                <c:pt idx="10">
                  <c:v>166846.079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A7-4FCB-B222-9ACE10AFAF8C}"/>
            </c:ext>
          </c:extLst>
        </c:ser>
        <c:ser>
          <c:idx val="1"/>
          <c:order val="1"/>
          <c:tx>
            <c:strRef>
              <c:f>abs!$C$8</c:f>
              <c:strCache>
                <c:ptCount val="1"/>
                <c:pt idx="0">
                  <c:v>Residencial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abs!$D$6:$N$6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abs!$D$8:$N$8</c:f>
              <c:numCache>
                <c:formatCode>General</c:formatCode>
                <c:ptCount val="11"/>
                <c:pt idx="0">
                  <c:v>90369</c:v>
                </c:pt>
                <c:pt idx="1">
                  <c:v>94660</c:v>
                </c:pt>
                <c:pt idx="2">
                  <c:v>100681</c:v>
                </c:pt>
                <c:pt idx="3">
                  <c:v>107215</c:v>
                </c:pt>
                <c:pt idx="4">
                  <c:v>111970</c:v>
                </c:pt>
                <c:pt idx="5">
                  <c:v>117646</c:v>
                </c:pt>
                <c:pt idx="6">
                  <c:v>124896</c:v>
                </c:pt>
                <c:pt idx="7">
                  <c:v>132049</c:v>
                </c:pt>
                <c:pt idx="8">
                  <c:v>131348</c:v>
                </c:pt>
                <c:pt idx="9" formatCode="0">
                  <c:v>132872.08499999999</c:v>
                </c:pt>
                <c:pt idx="10" formatCode="0">
                  <c:v>133904.32000000001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A7-4FCB-B222-9ACE10AFAF8C}"/>
            </c:ext>
          </c:extLst>
        </c:ser>
        <c:ser>
          <c:idx val="2"/>
          <c:order val="2"/>
          <c:tx>
            <c:strRef>
              <c:f>abs!$C$9</c:f>
              <c:strCache>
                <c:ptCount val="1"/>
                <c:pt idx="0">
                  <c:v>Comercial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abs!$D$6:$N$6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abs!$D$9:$N$9</c:f>
              <c:numCache>
                <c:formatCode>General</c:formatCode>
                <c:ptCount val="11"/>
                <c:pt idx="0">
                  <c:v>58378</c:v>
                </c:pt>
                <c:pt idx="1">
                  <c:v>61902</c:v>
                </c:pt>
                <c:pt idx="2">
                  <c:v>65224</c:v>
                </c:pt>
                <c:pt idx="3">
                  <c:v>69170</c:v>
                </c:pt>
                <c:pt idx="4">
                  <c:v>73481</c:v>
                </c:pt>
                <c:pt idx="5">
                  <c:v>79235</c:v>
                </c:pt>
                <c:pt idx="6">
                  <c:v>83704</c:v>
                </c:pt>
                <c:pt idx="7">
                  <c:v>89819</c:v>
                </c:pt>
                <c:pt idx="8">
                  <c:v>90395</c:v>
                </c:pt>
                <c:pt idx="9">
                  <c:v>87872.838000000003</c:v>
                </c:pt>
                <c:pt idx="10">
                  <c:v>88129.08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4A7-4FCB-B222-9ACE10AFAF8C}"/>
            </c:ext>
          </c:extLst>
        </c:ser>
        <c:ser>
          <c:idx val="3"/>
          <c:order val="3"/>
          <c:tx>
            <c:strRef>
              <c:f>abs!$C$10</c:f>
              <c:strCache>
                <c:ptCount val="1"/>
                <c:pt idx="0">
                  <c:v>Perdas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abs!$D$6:$N$6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abs!$D$10:$N$10</c:f>
              <c:numCache>
                <c:formatCode>General</c:formatCode>
                <c:ptCount val="11"/>
                <c:pt idx="0">
                  <c:v>75598</c:v>
                </c:pt>
                <c:pt idx="1">
                  <c:v>76679</c:v>
                </c:pt>
                <c:pt idx="2">
                  <c:v>80977</c:v>
                </c:pt>
                <c:pt idx="3">
                  <c:v>91831</c:v>
                </c:pt>
                <c:pt idx="4">
                  <c:v>91698</c:v>
                </c:pt>
                <c:pt idx="5">
                  <c:v>96961</c:v>
                </c:pt>
                <c:pt idx="6">
                  <c:v>96374</c:v>
                </c:pt>
                <c:pt idx="7">
                  <c:v>100504</c:v>
                </c:pt>
                <c:pt idx="8">
                  <c:v>99308</c:v>
                </c:pt>
                <c:pt idx="9">
                  <c:v>104596.31499999997</c:v>
                </c:pt>
                <c:pt idx="10">
                  <c:v>109181.48799999998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4A7-4FCB-B222-9ACE10AFAF8C}"/>
            </c:ext>
          </c:extLst>
        </c:ser>
        <c:ser>
          <c:idx val="4"/>
          <c:order val="4"/>
          <c:tx>
            <c:strRef>
              <c:f>abs!$C$11</c:f>
              <c:strCache>
                <c:ptCount val="1"/>
                <c:pt idx="0">
                  <c:v>Outros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numRef>
              <c:f>abs!$D$6:$N$6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abs!$D$11:$N$11</c:f>
              <c:numCache>
                <c:formatCode>General</c:formatCode>
                <c:ptCount val="11"/>
                <c:pt idx="0">
                  <c:v>64575</c:v>
                </c:pt>
                <c:pt idx="1">
                  <c:v>69534</c:v>
                </c:pt>
                <c:pt idx="2">
                  <c:v>68038</c:v>
                </c:pt>
                <c:pt idx="3">
                  <c:v>72701</c:v>
                </c:pt>
                <c:pt idx="4">
                  <c:v>64006</c:v>
                </c:pt>
                <c:pt idx="5">
                  <c:v>67758</c:v>
                </c:pt>
                <c:pt idx="6">
                  <c:v>69838</c:v>
                </c:pt>
                <c:pt idx="7">
                  <c:v>73472</c:v>
                </c:pt>
                <c:pt idx="8">
                  <c:v>73283</c:v>
                </c:pt>
                <c:pt idx="9">
                  <c:v>75720.248999999996</c:v>
                </c:pt>
                <c:pt idx="10">
                  <c:v>76464.032999999996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A7-4FCB-B222-9ACE10AFA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7945136"/>
        <c:axId val="557946448"/>
      </c:areaChart>
      <c:catAx>
        <c:axId val="557945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57946448"/>
        <c:crosses val="autoZero"/>
        <c:auto val="1"/>
        <c:lblAlgn val="ctr"/>
        <c:lblOffset val="100"/>
        <c:noMultiLvlLbl val="0"/>
      </c:catAx>
      <c:valAx>
        <c:axId val="557946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 b="1">
                    <a:solidFill>
                      <a:sysClr val="windowText" lastClr="000000"/>
                    </a:solidFill>
                  </a:rPr>
                  <a:t>TWh</a:t>
                </a:r>
                <a:endParaRPr lang="en-US" b="1">
                  <a:solidFill>
                    <a:sysClr val="windowText" lastClr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57945136"/>
        <c:crosses val="autoZero"/>
        <c:crossBetween val="midCat"/>
        <c:dispUnits>
          <c:custUnit val="1000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ysClr val="windowText" lastClr="000000"/>
                </a:solidFill>
              </a:rPr>
              <a:t>Consumo por Setor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porcentagem!$D$6</c:f>
              <c:strCache>
                <c:ptCount val="1"/>
                <c:pt idx="0">
                  <c:v>Industrial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numRef>
              <c:f>porcentagem!$E$5:$O$5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porcentagem!$E$6:$O$6</c:f>
              <c:numCache>
                <c:formatCode>#,#00</c:formatCode>
                <c:ptCount val="11"/>
                <c:pt idx="0">
                  <c:v>36.225537156151638</c:v>
                </c:pt>
                <c:pt idx="1">
                  <c:v>35.503351844632896</c:v>
                </c:pt>
                <c:pt idx="2">
                  <c:v>32.919672735250828</c:v>
                </c:pt>
                <c:pt idx="3">
                  <c:v>32.772441427779825</c:v>
                </c:pt>
                <c:pt idx="4">
                  <c:v>34.984782679125111</c:v>
                </c:pt>
                <c:pt idx="5">
                  <c:v>33.66050543503188</c:v>
                </c:pt>
                <c:pt idx="6">
                  <c:v>33.008993808713555</c:v>
                </c:pt>
                <c:pt idx="7">
                  <c:v>31.025494032922168</c:v>
                </c:pt>
                <c:pt idx="8">
                  <c:v>30.285956739651194</c:v>
                </c:pt>
                <c:pt idx="9">
                  <c:v>29.142331937598279</c:v>
                </c:pt>
                <c:pt idx="10">
                  <c:v>29.04069953439798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36-4715-9844-A352B5F57B0F}"/>
            </c:ext>
          </c:extLst>
        </c:ser>
        <c:ser>
          <c:idx val="1"/>
          <c:order val="1"/>
          <c:tx>
            <c:strRef>
              <c:f>porcentagem!$D$7</c:f>
              <c:strCache>
                <c:ptCount val="1"/>
                <c:pt idx="0">
                  <c:v>Residencial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numRef>
              <c:f>porcentagem!$E$5:$O$5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porcentagem!$E$7:$O$7</c:f>
              <c:numCache>
                <c:formatCode>#,#00</c:formatCode>
                <c:ptCount val="11"/>
                <c:pt idx="0">
                  <c:v>19.947509458451243</c:v>
                </c:pt>
                <c:pt idx="1">
                  <c:v>20.164322399098506</c:v>
                </c:pt>
                <c:pt idx="2">
                  <c:v>21.44580982262864</c:v>
                </c:pt>
                <c:pt idx="3">
                  <c:v>21.142397393854182</c:v>
                </c:pt>
                <c:pt idx="4">
                  <c:v>21.33855251547936</c:v>
                </c:pt>
                <c:pt idx="5">
                  <c:v>21.58345181855708</c:v>
                </c:pt>
                <c:pt idx="6">
                  <c:v>22.322947795873429</c:v>
                </c:pt>
                <c:pt idx="7">
                  <c:v>23.009100904514558</c:v>
                </c:pt>
                <c:pt idx="8">
                  <c:v>23.220924784979978</c:v>
                </c:pt>
                <c:pt idx="9">
                  <c:v>23.475218635713151</c:v>
                </c:pt>
                <c:pt idx="10">
                  <c:v>23.306961402898047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36-4715-9844-A352B5F57B0F}"/>
            </c:ext>
          </c:extLst>
        </c:ser>
        <c:ser>
          <c:idx val="2"/>
          <c:order val="2"/>
          <c:tx>
            <c:strRef>
              <c:f>porcentagem!$D$8</c:f>
              <c:strCache>
                <c:ptCount val="1"/>
                <c:pt idx="0">
                  <c:v>Comercial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porcentagem!$E$5:$O$5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porcentagem!$E$8:$O$8</c:f>
              <c:numCache>
                <c:formatCode>#,#00</c:formatCode>
                <c:ptCount val="11"/>
                <c:pt idx="0">
                  <c:v>12.886008555649244</c:v>
                </c:pt>
                <c:pt idx="1">
                  <c:v>13.186265425195391</c:v>
                </c:pt>
                <c:pt idx="2">
                  <c:v>13.893202291108853</c:v>
                </c:pt>
                <c:pt idx="3">
                  <c:v>13.640065548037995</c:v>
                </c:pt>
                <c:pt idx="4">
                  <c:v>14.003556107796186</c:v>
                </c:pt>
                <c:pt idx="5">
                  <c:v>14.536531669953677</c:v>
                </c:pt>
                <c:pt idx="6">
                  <c:v>14.960607403806282</c:v>
                </c:pt>
                <c:pt idx="7">
                  <c:v>15.650663270017896</c:v>
                </c:pt>
                <c:pt idx="8">
                  <c:v>15.980871394602621</c:v>
                </c:pt>
                <c:pt idx="9">
                  <c:v>15.524962103143055</c:v>
                </c:pt>
                <c:pt idx="10">
                  <c:v>15.339468256385709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36-4715-9844-A352B5F57B0F}"/>
            </c:ext>
          </c:extLst>
        </c:ser>
        <c:ser>
          <c:idx val="3"/>
          <c:order val="3"/>
          <c:tx>
            <c:strRef>
              <c:f>porcentagem!$D$9</c:f>
              <c:strCache>
                <c:ptCount val="1"/>
                <c:pt idx="0">
                  <c:v>Perdas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numRef>
              <c:f>porcentagem!$E$5:$O$5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porcentagem!$E$9:$O$9</c:f>
              <c:numCache>
                <c:formatCode>#,#00</c:formatCode>
                <c:ptCount val="11"/>
                <c:pt idx="0">
                  <c:v>16.687047771248956</c:v>
                </c:pt>
                <c:pt idx="1">
                  <c:v>16.334038424260239</c:v>
                </c:pt>
                <c:pt idx="2">
                  <c:v>17.24870970696556</c:v>
                </c:pt>
                <c:pt idx="3">
                  <c:v>18.108730075782525</c:v>
                </c:pt>
                <c:pt idx="4">
                  <c:v>17.475239694243335</c:v>
                </c:pt>
                <c:pt idx="5">
                  <c:v>17.788561207173323</c:v>
                </c:pt>
                <c:pt idx="6">
                  <c:v>17.225145488082131</c:v>
                </c:pt>
                <c:pt idx="7">
                  <c:v>17.512489131362834</c:v>
                </c:pt>
                <c:pt idx="8">
                  <c:v>17.556594683944876</c:v>
                </c:pt>
                <c:pt idx="9">
                  <c:v>18.479587816469671</c:v>
                </c:pt>
                <c:pt idx="10">
                  <c:v>19.003783647360862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336-4715-9844-A352B5F57B0F}"/>
            </c:ext>
          </c:extLst>
        </c:ser>
        <c:ser>
          <c:idx val="4"/>
          <c:order val="4"/>
          <c:tx>
            <c:strRef>
              <c:f>porcentagem!$D$10</c:f>
              <c:strCache>
                <c:ptCount val="1"/>
                <c:pt idx="0">
                  <c:v>Outros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numRef>
              <c:f>porcentagem!$E$5:$O$5</c:f>
              <c:numCache>
                <c:formatCode>General</c:formatCode>
                <c:ptCount val="11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  <c:pt idx="10">
                  <c:v>2017</c:v>
                </c:pt>
              </c:numCache>
            </c:numRef>
          </c:cat>
          <c:val>
            <c:numRef>
              <c:f>porcentagem!$E$10:$O$10</c:f>
              <c:numCache>
                <c:formatCode>#,#00</c:formatCode>
                <c:ptCount val="11"/>
                <c:pt idx="0">
                  <c:v>14.25389705849892</c:v>
                </c:pt>
                <c:pt idx="1">
                  <c:v>14.812021906812967</c:v>
                </c:pt>
                <c:pt idx="2">
                  <c:v>14.49260544404612</c:v>
                </c:pt>
                <c:pt idx="3">
                  <c:v>14.336365554545473</c:v>
                </c:pt>
                <c:pt idx="4">
                  <c:v>12.197869003356006</c:v>
                </c:pt>
                <c:pt idx="5">
                  <c:v>12.430949869284044</c:v>
                </c:pt>
                <c:pt idx="6">
                  <c:v>12.4823055035246</c:v>
                </c:pt>
                <c:pt idx="7">
                  <c:v>12.802252661182543</c:v>
                </c:pt>
                <c:pt idx="8">
                  <c:v>12.955652396821328</c:v>
                </c:pt>
                <c:pt idx="9">
                  <c:v>13.377899507075846</c:v>
                </c:pt>
                <c:pt idx="10">
                  <c:v>13.3090871589574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336-4715-9844-A352B5F57B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8567176"/>
        <c:axId val="238568488"/>
      </c:areaChart>
      <c:catAx>
        <c:axId val="2385671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38568488"/>
        <c:crosses val="autoZero"/>
        <c:auto val="1"/>
        <c:lblAlgn val="ctr"/>
        <c:lblOffset val="100"/>
        <c:noMultiLvlLbl val="0"/>
      </c:catAx>
      <c:valAx>
        <c:axId val="23856848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38567176"/>
        <c:crosses val="autoZero"/>
        <c:crossBetween val="midCat"/>
        <c:dispUnits>
          <c:custUnit val="100"/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40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40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26475"/>
            <a:ext cx="2971800" cy="4540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26475"/>
            <a:ext cx="2971800" cy="4540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A4E074E-0763-4CD6-A4EB-03BFF7F654E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562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038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142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106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42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106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E94891A-142D-4513-8F3F-756BB6C85C0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407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4891A-142D-4513-8F3F-756BB6C85C02}" type="slidenum">
              <a:rPr lang="pt-BR" smtClean="0"/>
              <a:pPr>
                <a:defRPr/>
              </a:pPr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147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4891A-142D-4513-8F3F-756BB6C85C02}" type="slidenum">
              <a:rPr lang="pt-BR" smtClean="0"/>
              <a:pPr>
                <a:defRPr/>
              </a:pPr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0972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3244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99933" indent="-269205" defTabSz="933244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76820" indent="-215364" defTabSz="933244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07548" indent="-215364" defTabSz="933244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8277" indent="-215364" defTabSz="933244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69005" indent="-215364" defTabSz="9332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99733" indent="-215364" defTabSz="9332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30461" indent="-215364" defTabSz="9332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61189" indent="-215364" defTabSz="933244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1F5F812-9686-4EB8-8A3A-F28CA91C75D0}" type="slidenum">
              <a:rPr lang="pt-BR" altLang="en-US"/>
              <a:pPr eaLnBrk="1" hangingPunct="1"/>
              <a:t>30</a:t>
            </a:fld>
            <a:endParaRPr lang="pt-BR" altLang="en-US"/>
          </a:p>
        </p:txBody>
      </p:sp>
      <p:sp>
        <p:nvSpPr>
          <p:cNvPr id="26627" name="Rectangle 1031"/>
          <p:cNvSpPr txBox="1">
            <a:spLocks noGrp="1" noChangeArrowheads="1"/>
          </p:cNvSpPr>
          <p:nvPr/>
        </p:nvSpPr>
        <p:spPr bwMode="auto">
          <a:xfrm>
            <a:off x="3771305" y="9196109"/>
            <a:ext cx="2884289" cy="483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09" tIns="47805" rIns="95609" bIns="47805" anchor="b"/>
          <a:lstStyle>
            <a:lvl1pPr defTabSz="10144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44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44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44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44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44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44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44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44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0E2CE213-532D-4CA0-9406-AB3612824E58}" type="slidenum">
              <a:rPr lang="pt-PT" altLang="en-US" sz="1200">
                <a:latin typeface="Times New Roman" panose="02020603050405020304" pitchFamily="18" charset="0"/>
              </a:rPr>
              <a:pPr algn="r" eaLnBrk="1" hangingPunct="1"/>
              <a:t>30</a:t>
            </a:fld>
            <a:endParaRPr lang="pt-PT" altLang="en-US" sz="1200" dirty="0">
              <a:latin typeface="Times New Roman" panose="02020603050405020304" pitchFamily="18" charset="0"/>
            </a:endParaRPr>
          </a:p>
        </p:txBody>
      </p:sp>
      <p:sp>
        <p:nvSpPr>
          <p:cNvPr id="266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1225" y="727075"/>
            <a:ext cx="4835525" cy="3627438"/>
          </a:xfrm>
          <a:ln/>
        </p:spPr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7015" y="4595803"/>
            <a:ext cx="4881563" cy="4357079"/>
          </a:xfrm>
          <a:noFill/>
        </p:spPr>
        <p:txBody>
          <a:bodyPr lIns="95609" tIns="47805" rIns="95609" bIns="47805"/>
          <a:lstStyle/>
          <a:p>
            <a:pPr eaLnBrk="1" hangingPunct="1"/>
            <a:endParaRPr lang="en-CA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456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6EEDAFB-FBF2-4DFF-9CE3-42C730D9F6F6}" type="slidenum">
              <a:rPr lang="pt-PT" altLang="pt-BR" sz="1300" smtClean="0"/>
              <a:pPr>
                <a:spcBef>
                  <a:spcPct val="0"/>
                </a:spcBef>
              </a:pPr>
              <a:t>47</a:t>
            </a:fld>
            <a:endParaRPr lang="pt-PT" altLang="pt-BR" sz="13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pt-BR"/>
          </a:p>
        </p:txBody>
      </p:sp>
    </p:spTree>
    <p:extLst>
      <p:ext uri="{BB962C8B-B14F-4D97-AF65-F5344CB8AC3E}">
        <p14:creationId xmlns:p14="http://schemas.microsoft.com/office/powerpoint/2010/main" val="1868502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6F19E7E-E1A4-4BA6-B9EF-245FCC9E94D3}" type="slidenum">
              <a:rPr lang="pt-PT" altLang="pt-BR" sz="1300" smtClean="0"/>
              <a:pPr>
                <a:spcBef>
                  <a:spcPct val="0"/>
                </a:spcBef>
              </a:pPr>
              <a:t>48</a:t>
            </a:fld>
            <a:endParaRPr lang="pt-PT" altLang="pt-BR" sz="130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solidFill>
            <a:srgbClr val="FFFFFF"/>
          </a:solidFill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pt-BR"/>
          </a:p>
        </p:txBody>
      </p:sp>
    </p:spTree>
    <p:extLst>
      <p:ext uri="{BB962C8B-B14F-4D97-AF65-F5344CB8AC3E}">
        <p14:creationId xmlns:p14="http://schemas.microsoft.com/office/powerpoint/2010/main" val="945755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830C91E-2DDB-4B28-8541-100D52541E60}" type="slidenum">
              <a:rPr lang="pt-PT" altLang="pt-BR" sz="1300" smtClean="0"/>
              <a:pPr>
                <a:spcBef>
                  <a:spcPct val="0"/>
                </a:spcBef>
              </a:pPr>
              <a:t>50</a:t>
            </a:fld>
            <a:endParaRPr lang="pt-PT" altLang="pt-BR" sz="1300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solidFill>
            <a:srgbClr val="FFFFFF"/>
          </a:solidFill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pt-BR"/>
          </a:p>
        </p:txBody>
      </p:sp>
    </p:spTree>
    <p:extLst>
      <p:ext uri="{BB962C8B-B14F-4D97-AF65-F5344CB8AC3E}">
        <p14:creationId xmlns:p14="http://schemas.microsoft.com/office/powerpoint/2010/main" val="3997961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711ADD6-538E-423F-AD7E-4A4440D8A8AA}" type="slidenum">
              <a:rPr lang="pt-PT" altLang="pt-BR" sz="1300" smtClean="0"/>
              <a:pPr>
                <a:spcBef>
                  <a:spcPct val="0"/>
                </a:spcBef>
              </a:pPr>
              <a:t>51</a:t>
            </a:fld>
            <a:endParaRPr lang="pt-PT" altLang="pt-BR" sz="13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solidFill>
            <a:srgbClr val="FFFFFF"/>
          </a:solidFill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pt-BR"/>
          </a:p>
        </p:txBody>
      </p:sp>
    </p:spTree>
    <p:extLst>
      <p:ext uri="{BB962C8B-B14F-4D97-AF65-F5344CB8AC3E}">
        <p14:creationId xmlns:p14="http://schemas.microsoft.com/office/powerpoint/2010/main" val="2646367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6EEDAFB-FBF2-4DFF-9CE3-42C730D9F6F6}" type="slidenum">
              <a:rPr lang="pt-PT" altLang="pt-BR" sz="1300" smtClean="0"/>
              <a:pPr>
                <a:spcBef>
                  <a:spcPct val="0"/>
                </a:spcBef>
              </a:pPr>
              <a:t>52</a:t>
            </a:fld>
            <a:endParaRPr lang="pt-PT" altLang="pt-BR" sz="130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CA" altLang="pt-BR"/>
          </a:p>
        </p:txBody>
      </p:sp>
    </p:spTree>
    <p:extLst>
      <p:ext uri="{BB962C8B-B14F-4D97-AF65-F5344CB8AC3E}">
        <p14:creationId xmlns:p14="http://schemas.microsoft.com/office/powerpoint/2010/main" val="408063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7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844" y="500042"/>
            <a:ext cx="8715436" cy="6143668"/>
          </a:xfrm>
        </p:spPr>
        <p:txBody>
          <a:bodyPr/>
          <a:lstStyle>
            <a:lvl1pPr>
              <a:defRPr sz="2800">
                <a:latin typeface="Times New Roman" pitchFamily="18" charset="0"/>
                <a:cs typeface="Times New Roman" pitchFamily="18" charset="0"/>
              </a:defRPr>
            </a:lvl1pPr>
            <a:lvl2pPr>
              <a:defRPr sz="2400">
                <a:latin typeface="Times New Roman" pitchFamily="18" charset="0"/>
                <a:cs typeface="Times New Roman" pitchFamily="18" charset="0"/>
              </a:defRPr>
            </a:lvl2pPr>
            <a:lvl3pPr>
              <a:defRPr sz="2000">
                <a:latin typeface="Times New Roman" pitchFamily="18" charset="0"/>
                <a:cs typeface="Times New Roman" pitchFamily="18" charset="0"/>
              </a:defRPr>
            </a:lvl3pPr>
            <a:lvl4pPr>
              <a:defRPr sz="1800">
                <a:latin typeface="Times New Roman" pitchFamily="18" charset="0"/>
                <a:cs typeface="Times New Roman" pitchFamily="18" charset="0"/>
              </a:defRPr>
            </a:lvl4pPr>
            <a:lvl5pPr>
              <a:defRPr sz="1800">
                <a:latin typeface="Times New Roman" pitchFamily="18" charset="0"/>
                <a:cs typeface="Times New Roman" pitchFamily="18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32" y="-71462"/>
            <a:ext cx="8858312" cy="439718"/>
          </a:xfrm>
        </p:spPr>
        <p:txBody>
          <a:bodyPr/>
          <a:lstStyle>
            <a:lvl1pPr algn="l">
              <a:defRPr sz="2400" b="1" baseline="0">
                <a:solidFill>
                  <a:srgbClr val="439935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dirty="0"/>
              <a:t>Click</a:t>
            </a:r>
          </a:p>
        </p:txBody>
      </p:sp>
      <p:sp>
        <p:nvSpPr>
          <p:cNvPr id="6" name="Line 3"/>
          <p:cNvSpPr>
            <a:spLocks noChangeShapeType="1"/>
          </p:cNvSpPr>
          <p:nvPr userDrawn="1"/>
        </p:nvSpPr>
        <p:spPr bwMode="auto">
          <a:xfrm>
            <a:off x="7484" y="404664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>
            <a:defPPr>
              <a:defRPr lang="en-GB"/>
            </a:defPPr>
            <a:lvl1pPr algn="l" defTabSz="44926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  <a:cs typeface="Arial" charset="0"/>
              </a:defRPr>
            </a:lvl1pPr>
            <a:lvl2pPr marL="742950" indent="-285750" algn="l" defTabSz="44926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  <a:cs typeface="Arial" charset="0"/>
              </a:defRPr>
            </a:lvl2pPr>
            <a:lvl3pPr marL="1143000" indent="-228600" algn="l" defTabSz="44926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  <a:cs typeface="Arial" charset="0"/>
              </a:defRPr>
            </a:lvl3pPr>
            <a:lvl4pPr marL="1600200" indent="-228600" algn="l" defTabSz="44926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  <a:cs typeface="Arial" charset="0"/>
              </a:defRPr>
            </a:lvl4pPr>
            <a:lvl5pPr marL="2057400" indent="-228600" algn="l" defTabSz="449263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  <a:cs typeface="Arial" charset="0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  <a:cs typeface="Arial" charset="0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  <a:cs typeface="Arial" charset="0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  <a:cs typeface="Arial" charset="0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  <a:cs typeface="Arial" charset="0"/>
              </a:defRPr>
            </a:lvl9pPr>
          </a:lstStyle>
          <a:p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F5697-A892-40E7-A37C-5D27479A4BD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0D927-8F1D-476F-AA26-B815A00A7AA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80A7B3-1A8C-4578-ABDE-AFFE0C7DEDB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54" r:id="rId2"/>
    <p:sldLayoutId id="2147483955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package" Target="../embeddings/Microsoft_Word_Document.docx"/><Relationship Id="rId7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package" Target="../embeddings/Microsoft_Word_Document1.docx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28688"/>
            <a:ext cx="9144000" cy="1143000"/>
          </a:xfrm>
        </p:spPr>
        <p:txBody>
          <a:bodyPr/>
          <a:lstStyle/>
          <a:p>
            <a:pPr eaLnBrk="1" hangingPunct="1"/>
            <a:r>
              <a:rPr lang="pt-BR" dirty="0">
                <a:solidFill>
                  <a:srgbClr val="439935"/>
                </a:solidFill>
              </a:rPr>
              <a:t>ET720 – Sistemas de Energia Elétrica I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142875" y="2500312"/>
            <a:ext cx="8893621" cy="3736999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pt-BR" sz="2400" dirty="0"/>
              <a:t>Horário das aulas: segunda (19:00h-21:00h) e quarta (21:00h-23:00h)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pt-BR" sz="2400" dirty="0"/>
              <a:t>Prof.: Walmir Freitas (Sala: 211A)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pt-BR" sz="2400" dirty="0"/>
              <a:t>E-mail: walmir@dsee.fee.unicamp.br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pt-BR" sz="2400" dirty="0"/>
              <a:t>Fone: (19) 35213740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pt-BR" sz="2400" dirty="0"/>
              <a:t>Material disponível no Ensino Aberto (transparências)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pt-BR" sz="2400" dirty="0"/>
              <a:t>PED: Vinicius </a:t>
            </a:r>
            <a:r>
              <a:rPr lang="pt-BR" sz="2400" dirty="0" err="1"/>
              <a:t>Carnelossi</a:t>
            </a:r>
            <a:r>
              <a:rPr lang="pt-BR" sz="2400" dirty="0"/>
              <a:t> da Cunha (vcunha@dsee.fee.unicamp.br – LE41)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sz="2000"/>
              <a:t>Geração, Transmissão e Distribuição (GTD) de Energia Elétrica</a:t>
            </a:r>
          </a:p>
        </p:txBody>
      </p:sp>
      <p:pic>
        <p:nvPicPr>
          <p:cNvPr id="14339" name="Picture 4" descr="C:\Users\Walmir\Desktop\800px-Electricity_grid_simple-_North_America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1412875"/>
            <a:ext cx="8537575" cy="315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2700338" y="6165850"/>
            <a:ext cx="33956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1400">
                <a:latin typeface="Times New Roman" pitchFamily="18" charset="0"/>
                <a:cs typeface="Times New Roman" pitchFamily="18" charset="0"/>
              </a:rPr>
              <a:t>This is a file from the Wikimedia Commons</a:t>
            </a:r>
            <a:endParaRPr lang="pt-BR" sz="14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sz="2000"/>
              <a:t>Geração, Transmissão e Distribuição (GTD) de Energia Elétrica</a:t>
            </a:r>
          </a:p>
        </p:txBody>
      </p:sp>
      <p:sp>
        <p:nvSpPr>
          <p:cNvPr id="15363" name="Rectangle 5"/>
          <p:cNvSpPr>
            <a:spLocks noChangeArrowheads="1"/>
          </p:cNvSpPr>
          <p:nvPr/>
        </p:nvSpPr>
        <p:spPr bwMode="auto">
          <a:xfrm>
            <a:off x="0" y="6550025"/>
            <a:ext cx="5222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pt-BR" sz="1400" dirty="0">
                <a:latin typeface="Times New Roman" pitchFamily="18" charset="0"/>
                <a:cs typeface="Times New Roman" pitchFamily="18" charset="0"/>
              </a:rPr>
              <a:t>Fonte: Atlas de Energia Elétrica do Brasil: 3a. Edição, </a:t>
            </a:r>
            <a:r>
              <a:rPr lang="pt-BR" sz="1400" dirty="0" err="1">
                <a:latin typeface="Times New Roman" pitchFamily="18" charset="0"/>
                <a:cs typeface="Times New Roman" pitchFamily="18" charset="0"/>
              </a:rPr>
              <a:t>ANEEL</a:t>
            </a:r>
            <a:r>
              <a:rPr lang="pt-BR" sz="1400" dirty="0">
                <a:latin typeface="Times New Roman" pitchFamily="18" charset="0"/>
                <a:cs typeface="Times New Roman" pitchFamily="18" charset="0"/>
              </a:rPr>
              <a:t>, 2008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857250"/>
            <a:ext cx="8994775" cy="365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2857500"/>
            <a:ext cx="91440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pt-BR" sz="4400" dirty="0">
                <a:solidFill>
                  <a:srgbClr val="439935"/>
                </a:solidFill>
                <a:latin typeface="+mj-lt"/>
                <a:ea typeface="+mj-ea"/>
                <a:cs typeface="+mj-cs"/>
              </a:rPr>
              <a:t>Panorama Nacional</a:t>
            </a:r>
          </a:p>
          <a:p>
            <a:pPr algn="ctr">
              <a:defRPr/>
            </a:pPr>
            <a:endParaRPr lang="pt-BR" sz="4400" dirty="0">
              <a:solidFill>
                <a:srgbClr val="439935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sz="2000" dirty="0"/>
              <a:t>Geração</a:t>
            </a:r>
          </a:p>
        </p:txBody>
      </p:sp>
      <p:sp>
        <p:nvSpPr>
          <p:cNvPr id="2053" name="Retângulo 3"/>
          <p:cNvSpPr>
            <a:spLocks noChangeArrowheads="1"/>
          </p:cNvSpPr>
          <p:nvPr/>
        </p:nvSpPr>
        <p:spPr bwMode="auto">
          <a:xfrm>
            <a:off x="0" y="476672"/>
            <a:ext cx="8892479" cy="907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pt-BR" sz="1600" dirty="0">
                <a:latin typeface="Times New Roman" pitchFamily="18" charset="0"/>
                <a:cs typeface="Times New Roman" pitchFamily="18" charset="0"/>
              </a:rPr>
              <a:t> Capacidade instalada de 159.989.408 kW (7.125 empreendimentos em operação). </a:t>
            </a:r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pt-BR" sz="1600" dirty="0">
                <a:latin typeface="Times New Roman" pitchFamily="18" charset="0"/>
                <a:cs typeface="Times New Roman" pitchFamily="18" charset="0"/>
              </a:rPr>
              <a:t> Está prevista para os próximos anos a adição de 18.552.425 kW (205 empreendimentos em construção e 397 outorgados)</a:t>
            </a:r>
          </a:p>
        </p:txBody>
      </p:sp>
      <p:graphicFrame>
        <p:nvGraphicFramePr>
          <p:cNvPr id="2051" name="Object 4"/>
          <p:cNvGraphicFramePr>
            <a:graphicFrameLocks noChangeAspect="1"/>
          </p:cNvGraphicFramePr>
          <p:nvPr/>
        </p:nvGraphicFramePr>
        <p:xfrm>
          <a:off x="5148064" y="4005064"/>
          <a:ext cx="3778250" cy="256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6" name="Documento" r:id="rId3" imgW="3778970" imgH="2566514" progId="Word.Document.12">
                  <p:embed/>
                </p:oleObj>
              </mc:Choice>
              <mc:Fallback>
                <p:oleObj name="Documento" r:id="rId3" imgW="3778970" imgH="2566514" progId="Word.Document.12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4005064"/>
                        <a:ext cx="3778250" cy="2566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4" name="Retângulo 6"/>
          <p:cNvSpPr>
            <a:spLocks noChangeArrowheads="1"/>
          </p:cNvSpPr>
          <p:nvPr/>
        </p:nvSpPr>
        <p:spPr bwMode="auto">
          <a:xfrm>
            <a:off x="4499992" y="6596063"/>
            <a:ext cx="4644008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1100" dirty="0">
                <a:latin typeface="Times New Roman" pitchFamily="18" charset="0"/>
                <a:cs typeface="Times New Roman" pitchFamily="18" charset="0"/>
              </a:rPr>
              <a:t>Fonte: BIG: Banco de Informações de Geração – ANEEL (24/07/2018).</a:t>
            </a:r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502571"/>
              </p:ext>
            </p:extLst>
          </p:nvPr>
        </p:nvGraphicFramePr>
        <p:xfrm>
          <a:off x="174625" y="1768475"/>
          <a:ext cx="4718050" cy="436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7" name="Document" r:id="rId5" imgW="4362881" imgH="4040734" progId="Word.Document.12">
                  <p:embed/>
                </p:oleObj>
              </mc:Choice>
              <mc:Fallback>
                <p:oleObj name="Document" r:id="rId5" imgW="4362881" imgH="4040734" progId="Word.Document.12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25" y="1768475"/>
                        <a:ext cx="4718050" cy="436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212124"/>
              </p:ext>
            </p:extLst>
          </p:nvPr>
        </p:nvGraphicFramePr>
        <p:xfrm>
          <a:off x="4432300" y="1562100"/>
          <a:ext cx="4699000" cy="247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8" name="Document" r:id="rId7" imgW="4256407" imgH="2239621" progId="Word.Document.12">
                  <p:embed/>
                </p:oleObj>
              </mc:Choice>
              <mc:Fallback>
                <p:oleObj name="Document" r:id="rId7" imgW="4256407" imgH="2239621" progId="Word.Document.12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00" y="1562100"/>
                        <a:ext cx="4699000" cy="247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sz="2000" dirty="0"/>
              <a:t>Geração</a:t>
            </a:r>
          </a:p>
        </p:txBody>
      </p:sp>
      <p:sp>
        <p:nvSpPr>
          <p:cNvPr id="3076" name="Retângulo 6"/>
          <p:cNvSpPr>
            <a:spLocks noChangeArrowheads="1"/>
          </p:cNvSpPr>
          <p:nvPr/>
        </p:nvSpPr>
        <p:spPr bwMode="auto">
          <a:xfrm>
            <a:off x="0" y="6237312"/>
            <a:ext cx="514806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1100" dirty="0">
                <a:latin typeface="Times New Roman" pitchFamily="18" charset="0"/>
                <a:cs typeface="Times New Roman" pitchFamily="18" charset="0"/>
              </a:rPr>
              <a:t>Fonte: BIG: Banco de Informações de Geração – ANEEL (24/07/2018).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52347"/>
              </p:ext>
            </p:extLst>
          </p:nvPr>
        </p:nvGraphicFramePr>
        <p:xfrm>
          <a:off x="1698625" y="1127125"/>
          <a:ext cx="6530975" cy="518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Document" r:id="rId3" imgW="5197393" imgH="4128795" progId="Word.Document.12">
                  <p:embed/>
                </p:oleObj>
              </mc:Choice>
              <mc:Fallback>
                <p:oleObj name="Document" r:id="rId3" imgW="5197393" imgH="4128795" progId="Word.Document.12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8625" y="1127125"/>
                        <a:ext cx="6530975" cy="5189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ela 7"/>
          <p:cNvGraphicFramePr>
            <a:graphicFrameLocks noGrp="1"/>
          </p:cNvGraphicFramePr>
          <p:nvPr/>
        </p:nvGraphicFramePr>
        <p:xfrm>
          <a:off x="1763688" y="764704"/>
          <a:ext cx="6096000" cy="212471"/>
        </p:xfrm>
        <a:graphic>
          <a:graphicData uri="http://schemas.openxmlformats.org/drawingml/2006/table">
            <a:tbl>
              <a:tblPr/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200" b="1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Os 10 Agentes de Maior Capacidade Instalada no País (Usinas em Operação)</a:t>
                      </a:r>
                      <a:r>
                        <a:rPr lang="pt-BR" sz="1200" dirty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</a:t>
                      </a:r>
                      <a:endParaRPr lang="pt-BR" sz="12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sz="2000" dirty="0"/>
              <a:t>Geração – 2018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7757" y="3576060"/>
            <a:ext cx="3441728" cy="618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152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10" dirty="0" err="1">
                <a:cs typeface="Times New Roman" panose="02020603050405020304" pitchFamily="18" charset="0"/>
              </a:rPr>
              <a:t>Produção</a:t>
            </a:r>
            <a:r>
              <a:rPr lang="en-US" altLang="en-US" sz="1710" dirty="0">
                <a:cs typeface="Times New Roman" panose="02020603050405020304" pitchFamily="18" charset="0"/>
              </a:rPr>
              <a:t> </a:t>
            </a:r>
            <a:r>
              <a:rPr lang="en-US" altLang="en-US" sz="1710" dirty="0" err="1">
                <a:cs typeface="Times New Roman" panose="02020603050405020304" pitchFamily="18" charset="0"/>
              </a:rPr>
              <a:t>em</a:t>
            </a:r>
            <a:r>
              <a:rPr lang="en-US" altLang="en-US" sz="1710" dirty="0">
                <a:cs typeface="Times New Roman" panose="02020603050405020304" pitchFamily="18" charset="0"/>
              </a:rPr>
              <a:t> </a:t>
            </a:r>
            <a:r>
              <a:rPr lang="en-US" altLang="en-US" sz="1710" dirty="0" err="1">
                <a:cs typeface="Times New Roman" panose="02020603050405020304" pitchFamily="18" charset="0"/>
              </a:rPr>
              <a:t>Maio</a:t>
            </a:r>
            <a:r>
              <a:rPr lang="en-US" altLang="en-US" sz="1710" dirty="0">
                <a:cs typeface="Times New Roman" panose="02020603050405020304" pitchFamily="18" charset="0"/>
              </a:rPr>
              <a:t>/2018</a:t>
            </a:r>
          </a:p>
          <a:p>
            <a:r>
              <a:rPr lang="pt-BR" altLang="en-US" sz="1710" dirty="0">
                <a:cs typeface="Times New Roman" panose="02020603050405020304" pitchFamily="18" charset="0"/>
              </a:rPr>
              <a:t>Fonte: MME</a:t>
            </a:r>
            <a:endParaRPr lang="en-US" altLang="en-US" sz="1710" dirty="0">
              <a:cs typeface="Times New Roman" panose="02020603050405020304" pitchFamily="18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7757" y="549647"/>
            <a:ext cx="3878714" cy="618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152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710" dirty="0" err="1">
                <a:cs typeface="Times New Roman" panose="02020603050405020304" pitchFamily="18" charset="0"/>
              </a:rPr>
              <a:t>Capacidade</a:t>
            </a:r>
            <a:r>
              <a:rPr lang="en-US" altLang="en-US" sz="1710" dirty="0">
                <a:cs typeface="Times New Roman" panose="02020603050405020304" pitchFamily="18" charset="0"/>
              </a:rPr>
              <a:t> </a:t>
            </a:r>
            <a:r>
              <a:rPr lang="en-US" altLang="en-US" sz="1710" dirty="0" err="1">
                <a:cs typeface="Times New Roman" panose="02020603050405020304" pitchFamily="18" charset="0"/>
              </a:rPr>
              <a:t>Instalada</a:t>
            </a:r>
            <a:r>
              <a:rPr lang="en-US" altLang="en-US" sz="1710" dirty="0">
                <a:cs typeface="Times New Roman" panose="02020603050405020304" pitchFamily="18" charset="0"/>
              </a:rPr>
              <a:t> </a:t>
            </a:r>
            <a:r>
              <a:rPr lang="en-US" altLang="en-US" sz="1710" dirty="0" err="1">
                <a:cs typeface="Times New Roman" panose="02020603050405020304" pitchFamily="18" charset="0"/>
              </a:rPr>
              <a:t>Maio</a:t>
            </a:r>
            <a:r>
              <a:rPr lang="en-US" altLang="en-US" sz="1710" dirty="0">
                <a:cs typeface="Times New Roman" panose="02020603050405020304" pitchFamily="18" charset="0"/>
              </a:rPr>
              <a:t>/2018</a:t>
            </a:r>
          </a:p>
          <a:p>
            <a:r>
              <a:rPr lang="en-US" altLang="en-US" sz="1710" dirty="0">
                <a:cs typeface="Times New Roman" panose="02020603050405020304" pitchFamily="18" charset="0"/>
              </a:rPr>
              <a:t>Fonte: MME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4725144"/>
            <a:ext cx="8995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152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0"/>
            <a:r>
              <a:rPr lang="pt-BR" altLang="en-US" sz="1400" dirty="0">
                <a:cs typeface="Times New Roman" panose="02020603050405020304" pitchFamily="18" charset="0"/>
              </a:rPr>
              <a:t>Fonte:</a:t>
            </a:r>
            <a:endParaRPr lang="en-US" altLang="en-US" sz="1400" dirty="0">
              <a:cs typeface="Times New Roman" panose="02020603050405020304" pitchFamily="18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2805209-43E3-42F9-B981-70412ED5BFD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" b="14433"/>
          <a:stretch/>
        </p:blipFill>
        <p:spPr bwMode="auto">
          <a:xfrm>
            <a:off x="2978734" y="852008"/>
            <a:ext cx="5697722" cy="28012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m 13" descr="I:\DMSE\MONITORAMENTO DO DESEMPENHO\4- BOLETINS DA CGDE\3. BOLETIM MENSAL\3.2. Documentos de Apoio\b. Documentos de Criação-Revisão\Revisão do Boletim Mensal_Arquivos de Trabalho\CAPA Boletim v2.emf">
            <a:extLst>
              <a:ext uri="{FF2B5EF4-FFF2-40B4-BE49-F238E27FC236}">
                <a16:creationId xmlns:a16="http://schemas.microsoft.com/office/drawing/2014/main" id="{3AE92D68-5A58-4A10-ACF3-F9259667DA4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r="1232"/>
          <a:stretch/>
        </p:blipFill>
        <p:spPr bwMode="auto">
          <a:xfrm>
            <a:off x="154297" y="5032921"/>
            <a:ext cx="1232834" cy="17015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3063886-A849-4343-B99B-604904DC3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329" y="3861048"/>
            <a:ext cx="6150151" cy="296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09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sz="2000" dirty="0"/>
              <a:t>Geração – últimos 12 meses (06/2017 – 05/2018)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707904" y="6224870"/>
            <a:ext cx="3441728" cy="35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152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altLang="en-US" sz="1710" dirty="0">
                <a:cs typeface="Times New Roman" panose="02020603050405020304" pitchFamily="18" charset="0"/>
              </a:rPr>
              <a:t>Fonte: MME</a:t>
            </a:r>
            <a:endParaRPr lang="en-US" altLang="en-US" sz="1710" dirty="0">
              <a:cs typeface="Times New Roman" panose="02020603050405020304" pitchFamily="18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4725144"/>
            <a:ext cx="8995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152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0"/>
            <a:r>
              <a:rPr lang="pt-BR" altLang="en-US" sz="1400" dirty="0">
                <a:cs typeface="Times New Roman" panose="02020603050405020304" pitchFamily="18" charset="0"/>
              </a:rPr>
              <a:t>Fonte:</a:t>
            </a:r>
            <a:endParaRPr lang="en-US" altLang="en-US" sz="1400" dirty="0">
              <a:cs typeface="Times New Roman" panose="02020603050405020304" pitchFamily="18" charset="0"/>
            </a:endParaRPr>
          </a:p>
        </p:txBody>
      </p:sp>
      <p:pic>
        <p:nvPicPr>
          <p:cNvPr id="14" name="Imagem 13" descr="I:\DMSE\MONITORAMENTO DO DESEMPENHO\4- BOLETINS DA CGDE\3. BOLETIM MENSAL\3.2. Documentos de Apoio\b. Documentos de Criação-Revisão\Revisão do Boletim Mensal_Arquivos de Trabalho\CAPA Boletim v2.emf">
            <a:extLst>
              <a:ext uri="{FF2B5EF4-FFF2-40B4-BE49-F238E27FC236}">
                <a16:creationId xmlns:a16="http://schemas.microsoft.com/office/drawing/2014/main" id="{3AE92D68-5A58-4A10-ACF3-F9259667DA4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r="1232"/>
          <a:stretch/>
        </p:blipFill>
        <p:spPr bwMode="auto">
          <a:xfrm>
            <a:off x="154297" y="5032921"/>
            <a:ext cx="1232834" cy="17015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BE6C2E13-3382-47D8-AF00-077264E11300}"/>
              </a:ext>
            </a:extLst>
          </p:cNvPr>
          <p:cNvGraphicFramePr>
            <a:graphicFrameLocks/>
          </p:cNvGraphicFramePr>
          <p:nvPr/>
        </p:nvGraphicFramePr>
        <p:xfrm>
          <a:off x="1089194" y="889195"/>
          <a:ext cx="6965611" cy="5079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55283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Fim da construção de novos reservatórios de acumulação</a:t>
            </a:r>
          </a:p>
          <a:p>
            <a:r>
              <a:rPr lang="pt-BR" dirty="0"/>
              <a:t>Produção de hidroeletricidade influenciada pelo regime hidrológico do ano (desfavorável nos últimos anos)</a:t>
            </a:r>
          </a:p>
          <a:p>
            <a:r>
              <a:rPr lang="pt-BR" dirty="0"/>
              <a:t>Aumento substancial da participação das térmicas e início da participação eólica na matriz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Produção de Eletricidade nos Últimos Anos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44408" y="5733256"/>
            <a:ext cx="745608" cy="977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244408" y="5309530"/>
            <a:ext cx="89959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152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0"/>
            <a:r>
              <a:rPr lang="pt-BR" altLang="en-US" sz="1400" dirty="0">
                <a:cs typeface="Times New Roman" panose="02020603050405020304" pitchFamily="18" charset="0"/>
              </a:rPr>
              <a:t>Fonte:</a:t>
            </a:r>
            <a:endParaRPr lang="en-US" altLang="en-US" sz="1400" dirty="0">
              <a:cs typeface="Times New Roman" panose="02020603050405020304" pitchFamily="18" charset="0"/>
            </a:endParaRP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C1B2C151-D6A1-497D-9C12-81B555E1AF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555418"/>
              </p:ext>
            </p:extLst>
          </p:nvPr>
        </p:nvGraphicFramePr>
        <p:xfrm>
          <a:off x="142844" y="5626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689A3D9B-EF87-47A5-9E3B-7B3BC47DCA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468"/>
              </p:ext>
            </p:extLst>
          </p:nvPr>
        </p:nvGraphicFramePr>
        <p:xfrm>
          <a:off x="4500562" y="56266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46380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Geração</a:t>
            </a:r>
          </a:p>
        </p:txBody>
      </p:sp>
      <p:sp>
        <p:nvSpPr>
          <p:cNvPr id="8" name="Retângulo 6">
            <a:extLst>
              <a:ext uri="{FF2B5EF4-FFF2-40B4-BE49-F238E27FC236}">
                <a16:creationId xmlns:a16="http://schemas.microsoft.com/office/drawing/2014/main" id="{6D08677E-8F87-4D85-9C29-16EC7558B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5344"/>
            <a:ext cx="903605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100" dirty="0">
                <a:latin typeface="Times New Roman" pitchFamily="18" charset="0"/>
                <a:cs typeface="Times New Roman" pitchFamily="18" charset="0"/>
              </a:rPr>
              <a:t>Fonte: MME, Capacidade Instalada de Geração Elétrica Brasil e Mundo (2016), Edição: 15/07/2017.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A20A623-FCAB-45D2-809B-F347A38BA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464869"/>
            <a:ext cx="6400800" cy="262408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C00563F-9527-4FC3-8C36-33858A168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5" y="611028"/>
            <a:ext cx="6400800" cy="261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48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sz="2000"/>
              <a:t>Geração  </a:t>
            </a:r>
          </a:p>
        </p:txBody>
      </p:sp>
      <p:sp>
        <p:nvSpPr>
          <p:cNvPr id="17412" name="Retângulo 6"/>
          <p:cNvSpPr>
            <a:spLocks noChangeArrowheads="1"/>
          </p:cNvSpPr>
          <p:nvPr/>
        </p:nvSpPr>
        <p:spPr bwMode="auto">
          <a:xfrm>
            <a:off x="0" y="6525344"/>
            <a:ext cx="903605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100" dirty="0">
                <a:latin typeface="Times New Roman" pitchFamily="18" charset="0"/>
                <a:cs typeface="Times New Roman" pitchFamily="18" charset="0"/>
              </a:rPr>
              <a:t>Fonte: MME, Capacidade Instalada de Geração Elétrica Brasil e Mundo (2016), Edição: 15/07/2017.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D7F6EC4-41CA-4A8B-BF2C-5413D747F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9144000" cy="38522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/>
              <a:t>Calendário</a:t>
            </a:r>
          </a:p>
        </p:txBody>
      </p:sp>
      <p:graphicFrame>
        <p:nvGraphicFramePr>
          <p:cNvPr id="1026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464016"/>
              </p:ext>
            </p:extLst>
          </p:nvPr>
        </p:nvGraphicFramePr>
        <p:xfrm>
          <a:off x="-363538" y="412750"/>
          <a:ext cx="9102726" cy="658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Document" r:id="rId3" imgW="9419205" imgH="6797612" progId="Word.Document.8">
                  <p:embed/>
                </p:oleObj>
              </mc:Choice>
              <mc:Fallback>
                <p:oleObj name="Document" r:id="rId3" imgW="9419205" imgH="6797612" progId="Word.Document.8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63538" y="412750"/>
                        <a:ext cx="9102726" cy="6586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sz="2000" dirty="0"/>
              <a:t>Geração</a:t>
            </a:r>
          </a:p>
        </p:txBody>
      </p:sp>
      <p:sp>
        <p:nvSpPr>
          <p:cNvPr id="7" name="CaixaDeTexto 1"/>
          <p:cNvSpPr txBox="1">
            <a:spLocks noChangeArrowheads="1"/>
          </p:cNvSpPr>
          <p:nvPr/>
        </p:nvSpPr>
        <p:spPr bwMode="auto">
          <a:xfrm>
            <a:off x="1907704" y="6577409"/>
            <a:ext cx="64817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World Bank (World </a:t>
            </a:r>
            <a:r>
              <a:rPr lang="pt-B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Indicators</a:t>
            </a:r>
            <a:r>
              <a:rPr lang="pt-B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2018)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03CC1A7A-D1FD-44B2-9CCD-608261B73808}"/>
              </a:ext>
            </a:extLst>
          </p:cNvPr>
          <p:cNvGraphicFramePr>
            <a:graphicFrameLocks/>
          </p:cNvGraphicFramePr>
          <p:nvPr/>
        </p:nvGraphicFramePr>
        <p:xfrm>
          <a:off x="519112" y="1097756"/>
          <a:ext cx="8105775" cy="466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sz="2000" dirty="0"/>
              <a:t>Geração</a:t>
            </a:r>
          </a:p>
        </p:txBody>
      </p:sp>
      <p:sp>
        <p:nvSpPr>
          <p:cNvPr id="23555" name="Retângulo 6"/>
          <p:cNvSpPr>
            <a:spLocks noChangeArrowheads="1"/>
          </p:cNvSpPr>
          <p:nvPr/>
        </p:nvSpPr>
        <p:spPr bwMode="auto">
          <a:xfrm>
            <a:off x="0" y="6551613"/>
            <a:ext cx="90360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100">
                <a:latin typeface="Times New Roman" pitchFamily="18" charset="0"/>
                <a:cs typeface="Times New Roman" pitchFamily="18" charset="0"/>
              </a:rPr>
              <a:t>Fonte: José da Costa Carvalho Neto (Presidente da ELETROBRAS), DESAFIOS DO SETOR ELÉTRICO 2011-2030, XXI SNPTEE, Florianópolis, 2011.</a:t>
            </a:r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 cstate="print"/>
          <a:srcRect l="1968"/>
          <a:stretch>
            <a:fillRect/>
          </a:stretch>
        </p:blipFill>
        <p:spPr bwMode="auto">
          <a:xfrm>
            <a:off x="107950" y="852488"/>
            <a:ext cx="8943975" cy="448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sz="2000" dirty="0"/>
              <a:t>Geração</a:t>
            </a:r>
          </a:p>
        </p:txBody>
      </p:sp>
      <p:sp>
        <p:nvSpPr>
          <p:cNvPr id="7" name="Text Box 1076"/>
          <p:cNvSpPr txBox="1">
            <a:spLocks noChangeArrowheads="1"/>
          </p:cNvSpPr>
          <p:nvPr/>
        </p:nvSpPr>
        <p:spPr bwMode="auto">
          <a:xfrm>
            <a:off x="152400" y="5867400"/>
            <a:ext cx="8763000" cy="6985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82924" tIns="41462" rIns="82924" bIns="41462">
            <a:spAutoFit/>
          </a:bodyPr>
          <a:lstStyle/>
          <a:p>
            <a:pPr algn="l" defTabSz="622021">
              <a:defRPr/>
            </a:pPr>
            <a:r>
              <a:rPr lang="pt-BR" b="0" dirty="0">
                <a:latin typeface="+mn-lt"/>
                <a:ea typeface="MS PGothic" pitchFamily="34" charset="-128"/>
              </a:rPr>
              <a:t>O papel da </a:t>
            </a:r>
            <a:r>
              <a:rPr lang="pt-BR" dirty="0">
                <a:solidFill>
                  <a:srgbClr val="0000FF"/>
                </a:solidFill>
                <a:latin typeface="+mn-lt"/>
                <a:ea typeface="MS PGothic" pitchFamily="34" charset="-128"/>
              </a:rPr>
              <a:t>eficiência energética </a:t>
            </a:r>
            <a:r>
              <a:rPr lang="pt-BR" b="0" dirty="0">
                <a:latin typeface="+mn-lt"/>
                <a:ea typeface="MS PGothic" pitchFamily="34" charset="-128"/>
              </a:rPr>
              <a:t>e da </a:t>
            </a:r>
            <a:r>
              <a:rPr lang="pt-BR" dirty="0">
                <a:solidFill>
                  <a:srgbClr val="0000FF"/>
                </a:solidFill>
                <a:latin typeface="+mn-lt"/>
                <a:ea typeface="MS PGothic" pitchFamily="34" charset="-128"/>
              </a:rPr>
              <a:t>geração distribuída </a:t>
            </a:r>
            <a:r>
              <a:rPr lang="pt-BR" b="0" dirty="0">
                <a:latin typeface="+mn-lt"/>
                <a:ea typeface="MS PGothic" pitchFamily="34" charset="-128"/>
              </a:rPr>
              <a:t>(pelos consumidores) deverá (e tem que) crescer nos próximos anos.</a:t>
            </a:r>
          </a:p>
        </p:txBody>
      </p:sp>
      <p:grpSp>
        <p:nvGrpSpPr>
          <p:cNvPr id="8" name="Grupo 2"/>
          <p:cNvGrpSpPr>
            <a:grpSpLocks/>
          </p:cNvGrpSpPr>
          <p:nvPr/>
        </p:nvGrpSpPr>
        <p:grpSpPr bwMode="auto">
          <a:xfrm>
            <a:off x="501650" y="889000"/>
            <a:ext cx="8345488" cy="4813300"/>
            <a:chOff x="501650" y="889000"/>
            <a:chExt cx="8345170" cy="4813300"/>
          </a:xfrm>
        </p:grpSpPr>
        <p:pic>
          <p:nvPicPr>
            <p:cNvPr id="9" name="Picture 2" descr="Demand_projection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1650" y="889000"/>
              <a:ext cx="8258175" cy="4813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CaixaDeTexto 1"/>
            <p:cNvSpPr txBox="1">
              <a:spLocks noChangeArrowheads="1"/>
            </p:cNvSpPr>
            <p:nvPr/>
          </p:nvSpPr>
          <p:spPr bwMode="auto">
            <a:xfrm>
              <a:off x="4250266" y="3989492"/>
              <a:ext cx="3200400" cy="2769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pt-BR" altLang="pt-BR" sz="1200" dirty="0"/>
                <a:t>Projeção da demanda a ser atendida pela rede </a:t>
              </a:r>
            </a:p>
          </p:txBody>
        </p:sp>
        <p:sp>
          <p:nvSpPr>
            <p:cNvPr id="11" name="CaixaDeTexto 6"/>
            <p:cNvSpPr txBox="1">
              <a:spLocks noChangeArrowheads="1"/>
            </p:cNvSpPr>
            <p:nvPr/>
          </p:nvSpPr>
          <p:spPr bwMode="auto">
            <a:xfrm>
              <a:off x="4648200" y="1446483"/>
              <a:ext cx="2667000" cy="18466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pt-BR" altLang="pt-BR" sz="1200"/>
                <a:t>Projeção da demanda total</a:t>
              </a:r>
            </a:p>
          </p:txBody>
        </p:sp>
        <p:sp>
          <p:nvSpPr>
            <p:cNvPr id="12" name="CaixaDeTexto 7"/>
            <p:cNvSpPr txBox="1">
              <a:spLocks noChangeArrowheads="1"/>
            </p:cNvSpPr>
            <p:nvPr/>
          </p:nvSpPr>
          <p:spPr bwMode="auto">
            <a:xfrm>
              <a:off x="7551420" y="1804154"/>
              <a:ext cx="1295400" cy="18466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pt-BR" altLang="pt-BR" sz="1200"/>
                <a:t>Conservação</a:t>
              </a:r>
            </a:p>
          </p:txBody>
        </p:sp>
        <p:sp>
          <p:nvSpPr>
            <p:cNvPr id="13" name="CaixaDeTexto 9"/>
            <p:cNvSpPr txBox="1">
              <a:spLocks noChangeArrowheads="1"/>
            </p:cNvSpPr>
            <p:nvPr/>
          </p:nvSpPr>
          <p:spPr bwMode="auto">
            <a:xfrm>
              <a:off x="7551420" y="2325808"/>
              <a:ext cx="1295400" cy="18466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pt-BR" altLang="pt-BR" sz="1200"/>
                <a:t>Auto produção</a:t>
              </a:r>
            </a:p>
          </p:txBody>
        </p:sp>
      </p:grpSp>
      <p:sp>
        <p:nvSpPr>
          <p:cNvPr id="14" name="Text Box 1076"/>
          <p:cNvSpPr txBox="1">
            <a:spLocks noChangeArrowheads="1"/>
          </p:cNvSpPr>
          <p:nvPr/>
        </p:nvSpPr>
        <p:spPr bwMode="auto">
          <a:xfrm>
            <a:off x="152400" y="522288"/>
            <a:ext cx="8763000" cy="392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82924" tIns="41462" rIns="82924" bIns="41462">
            <a:spAutoFit/>
          </a:bodyPr>
          <a:lstStyle/>
          <a:p>
            <a:pPr defTabSz="622021">
              <a:defRPr/>
            </a:pPr>
            <a:r>
              <a:rPr lang="pt-BR" b="0" dirty="0">
                <a:latin typeface="+mn-lt"/>
                <a:ea typeface="MS PGothic" pitchFamily="34" charset="-128"/>
              </a:rPr>
              <a:t>Cenário de crescimento da demanda no Brasil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sz="2000"/>
              <a:t>Transmissão </a:t>
            </a:r>
          </a:p>
        </p:txBody>
      </p:sp>
      <p:sp>
        <p:nvSpPr>
          <p:cNvPr id="18436" name="CaixaDeTexto 3"/>
          <p:cNvSpPr txBox="1">
            <a:spLocks noChangeArrowheads="1"/>
          </p:cNvSpPr>
          <p:nvPr/>
        </p:nvSpPr>
        <p:spPr bwMode="auto">
          <a:xfrm>
            <a:off x="6084168" y="1341438"/>
            <a:ext cx="3059832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pt-BR" dirty="0" err="1">
                <a:latin typeface="Times New Roman" pitchFamily="18" charset="0"/>
                <a:cs typeface="Times New Roman" pitchFamily="18" charset="0"/>
              </a:rPr>
              <a:t>SIN</a:t>
            </a:r>
            <a:r>
              <a:rPr lang="pt-BR" dirty="0">
                <a:latin typeface="Times New Roman" pitchFamily="18" charset="0"/>
                <a:cs typeface="Times New Roman" pitchFamily="18" charset="0"/>
              </a:rPr>
              <a:t>: Sistema Interligado Nacional</a:t>
            </a:r>
          </a:p>
          <a:p>
            <a:pPr>
              <a:spcBef>
                <a:spcPct val="50000"/>
              </a:spcBef>
            </a:pPr>
            <a:r>
              <a:rPr lang="pt-BR" dirty="0">
                <a:latin typeface="Times New Roman" pitchFamily="18" charset="0"/>
                <a:cs typeface="Times New Roman" pitchFamily="18" charset="0"/>
              </a:rPr>
              <a:t>143.739 km de linhas de transmissão</a:t>
            </a:r>
          </a:p>
        </p:txBody>
      </p:sp>
      <p:sp>
        <p:nvSpPr>
          <p:cNvPr id="5" name="Retângulo 6"/>
          <p:cNvSpPr>
            <a:spLocks noChangeArrowheads="1"/>
          </p:cNvSpPr>
          <p:nvPr/>
        </p:nvSpPr>
        <p:spPr bwMode="auto">
          <a:xfrm>
            <a:off x="72008" y="6551766"/>
            <a:ext cx="320384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1100" dirty="0">
                <a:latin typeface="Times New Roman" pitchFamily="18" charset="0"/>
                <a:cs typeface="Times New Roman" pitchFamily="18" charset="0"/>
              </a:rPr>
              <a:t>Fonte: Operador Nacional do Sistema - </a:t>
            </a:r>
            <a:r>
              <a:rPr lang="pt-BR" sz="1100" dirty="0" err="1">
                <a:latin typeface="Times New Roman" pitchFamily="18" charset="0"/>
                <a:cs typeface="Times New Roman" pitchFamily="18" charset="0"/>
              </a:rPr>
              <a:t>ONS</a:t>
            </a:r>
            <a:endParaRPr lang="pt-BR" sz="11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2466" name="Picture 2" descr="http://ons.org.br/PublishingImages/paginas/sobre_sin/mapas/SistemadeTransmissao_Horizonte2017.jpg">
            <a:extLst>
              <a:ext uri="{FF2B5EF4-FFF2-40B4-BE49-F238E27FC236}">
                <a16:creationId xmlns:a16="http://schemas.microsoft.com/office/drawing/2014/main" id="{1B9EEF71-D577-484B-A9F9-338BB581A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9" y="476672"/>
            <a:ext cx="6007608" cy="57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sz="2000" dirty="0"/>
              <a:t>Transmissão 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270754"/>
              </p:ext>
            </p:extLst>
          </p:nvPr>
        </p:nvGraphicFramePr>
        <p:xfrm>
          <a:off x="505317" y="1132433"/>
          <a:ext cx="8352933" cy="3799734"/>
        </p:xfrm>
        <a:graphic>
          <a:graphicData uri="http://schemas.openxmlformats.org/drawingml/2006/table">
            <a:tbl>
              <a:tblPr/>
              <a:tblGrid>
                <a:gridCol w="1008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14918739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599523122"/>
                    </a:ext>
                  </a:extLst>
                </a:gridCol>
                <a:gridCol w="1428348">
                  <a:extLst>
                    <a:ext uri="{9D8B030D-6E8A-4147-A177-3AD203B41FA5}">
                      <a16:colId xmlns:a16="http://schemas.microsoft.com/office/drawing/2014/main" val="3512447135"/>
                    </a:ext>
                  </a:extLst>
                </a:gridCol>
                <a:gridCol w="1220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0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81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9044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pt-BR" sz="2400" b="1" i="0" u="none" strike="noStrike" dirty="0">
                          <a:latin typeface="Arial"/>
                        </a:rPr>
                        <a:t>Extensão das Linhas de Transmissão do </a:t>
                      </a:r>
                      <a:r>
                        <a:rPr lang="pt-BR" sz="2400" b="1" i="0" u="none" strike="noStrike" dirty="0" err="1">
                          <a:latin typeface="Arial"/>
                        </a:rPr>
                        <a:t>SIN</a:t>
                      </a:r>
                      <a:r>
                        <a:rPr lang="pt-BR" sz="2400" b="1" i="0" u="none" strike="noStrike" dirty="0">
                          <a:latin typeface="Arial"/>
                        </a:rPr>
                        <a:t> - km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200" b="1" i="0" u="none" strike="noStrike" dirty="0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026">
                <a:tc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2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2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200" b="0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36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Tensão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5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2008</a:t>
                      </a:r>
                      <a:endParaRPr lang="pt-BR" sz="2000" b="1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5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2010</a:t>
                      </a:r>
                      <a:endParaRPr lang="pt-BR" sz="2000" b="1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5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2012</a:t>
                      </a:r>
                      <a:endParaRPr lang="pt-BR" sz="2000" b="1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5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2014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5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2016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5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2018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5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latin typeface="Arial"/>
                        </a:rPr>
                        <a:t>230kV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 dirty="0">
                          <a:latin typeface="Arial"/>
                        </a:rPr>
                        <a:t>       37.709,9 </a:t>
                      </a:r>
                      <a:endParaRPr lang="pt-BR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>
                          <a:latin typeface="Arial"/>
                        </a:rPr>
                        <a:t>       43.184,5 </a:t>
                      </a:r>
                      <a:endParaRPr lang="pt-BR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>
                          <a:latin typeface="Arial"/>
                        </a:rPr>
                        <a:t>       48.123,6 </a:t>
                      </a:r>
                      <a:endParaRPr lang="pt-BR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>
                          <a:latin typeface="Arial"/>
                        </a:rPr>
                        <a:t>       52.580,0 </a:t>
                      </a:r>
                      <a:endParaRPr lang="pt-BR" sz="12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 dirty="0">
                          <a:latin typeface="Arial"/>
                        </a:rPr>
                        <a:t>       55.816,0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Arial"/>
                        </a:rPr>
                        <a:t>57.214,0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latin typeface="Arial"/>
                        </a:rPr>
                        <a:t>345kV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 dirty="0">
                          <a:latin typeface="Arial"/>
                        </a:rPr>
                        <a:t>         9.772,1 </a:t>
                      </a:r>
                      <a:endParaRPr lang="pt-BR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>
                          <a:latin typeface="Arial"/>
                        </a:rPr>
                        <a:t>       10.060,5 </a:t>
                      </a:r>
                      <a:endParaRPr lang="pt-BR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>
                          <a:latin typeface="Arial"/>
                        </a:rPr>
                        <a:t>       10.223,8 </a:t>
                      </a:r>
                      <a:endParaRPr lang="pt-BR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>
                          <a:latin typeface="Arial"/>
                        </a:rPr>
                        <a:t>       10.303,0 </a:t>
                      </a:r>
                      <a:endParaRPr lang="pt-BR" sz="12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 dirty="0">
                          <a:latin typeface="Arial"/>
                        </a:rPr>
                        <a:t>       10.319,0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Arial"/>
                        </a:rPr>
                        <a:t>10.319,0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latin typeface="Arial"/>
                        </a:rPr>
                        <a:t>440kV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 dirty="0">
                          <a:latin typeface="Arial"/>
                        </a:rPr>
                        <a:t>         6.671,2 </a:t>
                      </a:r>
                      <a:endParaRPr lang="pt-BR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 dirty="0">
                          <a:latin typeface="Arial"/>
                        </a:rPr>
                        <a:t>         6.670,5 </a:t>
                      </a:r>
                      <a:endParaRPr lang="pt-BR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 dirty="0">
                          <a:latin typeface="Arial"/>
                        </a:rPr>
                        <a:t>         6.732,5 </a:t>
                      </a:r>
                      <a:endParaRPr lang="pt-BR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>
                          <a:latin typeface="Arial"/>
                        </a:rPr>
                        <a:t>         6.728,0 </a:t>
                      </a:r>
                      <a:endParaRPr lang="pt-BR" sz="12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 dirty="0">
                          <a:latin typeface="Arial"/>
                        </a:rPr>
                        <a:t>         6.748,0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Arial"/>
                        </a:rPr>
                        <a:t>  6.748,0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latin typeface="Arial"/>
                        </a:rPr>
                        <a:t>500kV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>
                          <a:latin typeface="Arial"/>
                        </a:rPr>
                        <a:t>       31.868,3 </a:t>
                      </a:r>
                      <a:endParaRPr lang="pt-BR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 dirty="0">
                          <a:latin typeface="Arial"/>
                        </a:rPr>
                        <a:t>       34.356,2 </a:t>
                      </a:r>
                      <a:endParaRPr lang="pt-BR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 dirty="0">
                          <a:latin typeface="Arial"/>
                        </a:rPr>
                        <a:t>       35.689,4 </a:t>
                      </a:r>
                      <a:endParaRPr lang="pt-BR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>
                          <a:latin typeface="Arial"/>
                        </a:rPr>
                        <a:t>       40.617,0 </a:t>
                      </a:r>
                      <a:endParaRPr lang="pt-BR" sz="12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 dirty="0">
                          <a:latin typeface="Arial"/>
                        </a:rPr>
                        <a:t>       46.565,0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Arial"/>
                        </a:rPr>
                        <a:t>49.359,0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latin typeface="Arial"/>
                        </a:rPr>
                        <a:t>600kV CC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>
                          <a:latin typeface="Arial"/>
                        </a:rPr>
                        <a:t>         3.224,0 </a:t>
                      </a:r>
                      <a:endParaRPr lang="pt-BR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 dirty="0">
                          <a:latin typeface="Arial"/>
                        </a:rPr>
                        <a:t>         3.224,0 </a:t>
                      </a:r>
                      <a:endParaRPr lang="pt-BR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 dirty="0">
                          <a:latin typeface="Arial"/>
                        </a:rPr>
                        <a:t>         3.224,0 </a:t>
                      </a:r>
                      <a:endParaRPr lang="pt-BR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 dirty="0">
                          <a:latin typeface="Arial"/>
                        </a:rPr>
                        <a:t>       12.816,0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 dirty="0">
                          <a:latin typeface="Arial"/>
                        </a:rPr>
                        <a:t>       12.816,0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Arial"/>
                        </a:rPr>
                        <a:t>12.816,0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04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latin typeface="Arial"/>
                        </a:rPr>
                        <a:t>750kV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>
                          <a:latin typeface="Arial"/>
                        </a:rPr>
                        <a:t>         2.683,0 </a:t>
                      </a:r>
                      <a:endParaRPr lang="pt-BR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>
                          <a:latin typeface="Arial"/>
                        </a:rPr>
                        <a:t>         2.683,0 </a:t>
                      </a:r>
                      <a:endParaRPr lang="pt-BR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 dirty="0">
                          <a:latin typeface="Arial"/>
                        </a:rPr>
                        <a:t>         2.683,0 </a:t>
                      </a:r>
                      <a:endParaRPr lang="pt-BR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 dirty="0">
                          <a:latin typeface="Arial"/>
                        </a:rPr>
                        <a:t>         2.683,0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 dirty="0">
                          <a:latin typeface="Arial"/>
                        </a:rPr>
                        <a:t>         2.683,0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Arial"/>
                        </a:rPr>
                        <a:t>  2.683,0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latin typeface="Arial"/>
                        </a:rPr>
                        <a:t>800kV CC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>
                          <a:latin typeface="Arial"/>
                        </a:rPr>
                        <a:t> -</a:t>
                      </a:r>
                      <a:endParaRPr lang="pt-BR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>
                          <a:latin typeface="Arial"/>
                        </a:rPr>
                        <a:t>-</a:t>
                      </a:r>
                      <a:endParaRPr lang="pt-BR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 dirty="0">
                          <a:latin typeface="Arial"/>
                        </a:rPr>
                        <a:t>-</a:t>
                      </a:r>
                      <a:endParaRPr lang="pt-BR" sz="1400" b="1" i="0" u="none" strike="noStrike" dirty="0"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i="0" u="none" strike="noStrike" dirty="0"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 dirty="0">
                          <a:latin typeface="Arial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latin typeface="Arial"/>
                        </a:rPr>
                        <a:t>  4.600,0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910254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err="1">
                          <a:solidFill>
                            <a:srgbClr val="FFFFFF"/>
                          </a:solidFill>
                          <a:latin typeface="Arial"/>
                        </a:rPr>
                        <a:t>SIN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      91.928,4 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    100.178,7 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      106.676,3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    125.727,0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    134.947,0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143.739,0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Retângulo 6"/>
          <p:cNvSpPr>
            <a:spLocks noChangeArrowheads="1"/>
          </p:cNvSpPr>
          <p:nvPr/>
        </p:nvSpPr>
        <p:spPr bwMode="auto">
          <a:xfrm>
            <a:off x="72008" y="6551766"/>
            <a:ext cx="320384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1100" dirty="0">
                <a:latin typeface="Times New Roman" pitchFamily="18" charset="0"/>
                <a:cs typeface="Times New Roman" pitchFamily="18" charset="0"/>
              </a:rPr>
              <a:t>Fonte: Operador Nacional do Sistema - </a:t>
            </a:r>
            <a:r>
              <a:rPr lang="pt-BR" sz="1100" dirty="0" err="1">
                <a:latin typeface="Times New Roman" pitchFamily="18" charset="0"/>
                <a:cs typeface="Times New Roman" pitchFamily="18" charset="0"/>
              </a:rPr>
              <a:t>ONS</a:t>
            </a:r>
            <a:endParaRPr lang="pt-BR" sz="11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sz="2000" dirty="0"/>
              <a:t>Transmissão </a:t>
            </a:r>
          </a:p>
        </p:txBody>
      </p:sp>
      <p:sp>
        <p:nvSpPr>
          <p:cNvPr id="6" name="Retângulo 6"/>
          <p:cNvSpPr>
            <a:spLocks noChangeArrowheads="1"/>
          </p:cNvSpPr>
          <p:nvPr/>
        </p:nvSpPr>
        <p:spPr bwMode="auto">
          <a:xfrm>
            <a:off x="72008" y="6551766"/>
            <a:ext cx="486003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Fonte: Boletim Mensal de Monitoramento do Sistema Elétrico Brasileiro (</a:t>
            </a:r>
            <a:r>
              <a:rPr lang="pt-BR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MME</a:t>
            </a:r>
            <a:r>
              <a:rPr 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3C4E2A2E-2F5D-4B63-959F-C1515A5B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47" y="980728"/>
            <a:ext cx="7803556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57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sz="2000" dirty="0"/>
              <a:t>Transmissão </a:t>
            </a:r>
          </a:p>
        </p:txBody>
      </p:sp>
      <p:sp>
        <p:nvSpPr>
          <p:cNvPr id="6" name="Retângulo 6"/>
          <p:cNvSpPr>
            <a:spLocks noChangeArrowheads="1"/>
          </p:cNvSpPr>
          <p:nvPr/>
        </p:nvSpPr>
        <p:spPr bwMode="auto">
          <a:xfrm>
            <a:off x="72008" y="6551766"/>
            <a:ext cx="320384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1100" dirty="0">
                <a:latin typeface="Times New Roman" pitchFamily="18" charset="0"/>
                <a:cs typeface="Times New Roman" pitchFamily="18" charset="0"/>
              </a:rPr>
              <a:t>Fonte: Operador Nacional do Sistema - </a:t>
            </a:r>
            <a:r>
              <a:rPr lang="pt-BR" sz="1100" dirty="0" err="1">
                <a:latin typeface="Times New Roman" pitchFamily="18" charset="0"/>
                <a:cs typeface="Times New Roman" pitchFamily="18" charset="0"/>
              </a:rPr>
              <a:t>ONS</a:t>
            </a:r>
            <a:endParaRPr lang="pt-BR" sz="11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FC0D0773-6FBA-4719-BC09-98E5F8B79C8F}"/>
              </a:ext>
            </a:extLst>
          </p:cNvPr>
          <p:cNvGraphicFramePr>
            <a:graphicFrameLocks/>
          </p:cNvGraphicFramePr>
          <p:nvPr/>
        </p:nvGraphicFramePr>
        <p:xfrm>
          <a:off x="1052513" y="607218"/>
          <a:ext cx="7038974" cy="5643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sz="2000" dirty="0"/>
              <a:t>Transmissão 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386031"/>
              </p:ext>
            </p:extLst>
          </p:nvPr>
        </p:nvGraphicFramePr>
        <p:xfrm>
          <a:off x="657465" y="980728"/>
          <a:ext cx="7829070" cy="3542798"/>
        </p:xfrm>
        <a:graphic>
          <a:graphicData uri="http://schemas.openxmlformats.org/drawingml/2006/table">
            <a:tbl>
              <a:tblPr/>
              <a:tblGrid>
                <a:gridCol w="1308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4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40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40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3245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pt-BR" sz="2000" b="1" i="0" u="none" strike="noStrike" dirty="0">
                          <a:latin typeface="Arial"/>
                        </a:rPr>
                        <a:t>Capacidade de Transformação - </a:t>
                      </a:r>
                      <a:r>
                        <a:rPr lang="pt-BR" sz="2000" b="1" i="0" u="none" strike="noStrike" dirty="0" err="1">
                          <a:latin typeface="Arial"/>
                        </a:rPr>
                        <a:t>MVA</a:t>
                      </a:r>
                      <a:r>
                        <a:rPr lang="pt-BR" sz="2000" b="1" i="0" u="none" strike="noStrike" dirty="0">
                          <a:latin typeface="Arial"/>
                        </a:rPr>
                        <a:t> - Tensões 230 kV e Acima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algn="l" fontAlgn="ctr"/>
                      <a:endParaRPr lang="pt-BR" sz="1400" b="0" i="0" u="none" strike="noStrike">
                        <a:latin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400" b="0" i="0" u="none" strike="noStrike">
                        <a:latin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400" b="0" i="0" u="none" strike="noStrike">
                        <a:latin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400" b="0" i="0" u="none" strike="noStrike" dirty="0">
                        <a:latin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400" b="0" i="0" u="none" strike="noStrike">
                        <a:latin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400" b="0" i="0" u="none" strike="noStrike">
                        <a:latin typeface="Arial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2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Tensão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5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2008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5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2010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5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2012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5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2014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52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2016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5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639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>
                          <a:latin typeface="Arial"/>
                        </a:rPr>
                        <a:t>230kV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53.938,8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60.519,5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68.827,0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79.190,0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89.665,0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639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>
                          <a:latin typeface="Arial"/>
                        </a:rPr>
                        <a:t>345kV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39.595,1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41.370,1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44.895,1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49.795,1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51.195,0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639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>
                          <a:latin typeface="Arial"/>
                        </a:rPr>
                        <a:t>440kV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18.850,9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19.450,9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23.915,9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23.915,9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26.352,0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639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>
                          <a:latin typeface="Arial"/>
                        </a:rPr>
                        <a:t>500kV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90.216,0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98.235,0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110.672,0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129.442,0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142.808,0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639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>
                          <a:latin typeface="Arial"/>
                        </a:rPr>
                        <a:t>600kV CC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639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>
                          <a:latin typeface="Arial"/>
                        </a:rPr>
                        <a:t>750kV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22.500,0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22.500,0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22.500,0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22.500,0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i="0" u="none" strike="noStrike" dirty="0">
                          <a:latin typeface="Arial"/>
                        </a:rPr>
                        <a:t>       23.247,0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63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>
                          <a:solidFill>
                            <a:srgbClr val="FFFFFF"/>
                          </a:solidFill>
                          <a:latin typeface="Arial"/>
                        </a:rPr>
                        <a:t>SIN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    225.100,8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    242.075,5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    270.810,0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    304.843,0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1" i="0" u="none" strike="noStrike" dirty="0">
                          <a:solidFill>
                            <a:srgbClr val="FFFFFF"/>
                          </a:solidFill>
                          <a:latin typeface="Arial"/>
                        </a:rPr>
                        <a:t>    333.267,0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6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Retângulo 6"/>
          <p:cNvSpPr>
            <a:spLocks noChangeArrowheads="1"/>
          </p:cNvSpPr>
          <p:nvPr/>
        </p:nvSpPr>
        <p:spPr bwMode="auto">
          <a:xfrm>
            <a:off x="72008" y="6551766"/>
            <a:ext cx="320384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1100" dirty="0">
                <a:latin typeface="Times New Roman" pitchFamily="18" charset="0"/>
                <a:cs typeface="Times New Roman" pitchFamily="18" charset="0"/>
              </a:rPr>
              <a:t>Fonte: Operador Nacional do Sistema - </a:t>
            </a:r>
            <a:r>
              <a:rPr lang="pt-BR" sz="1100" dirty="0" err="1">
                <a:latin typeface="Times New Roman" pitchFamily="18" charset="0"/>
                <a:cs typeface="Times New Roman" pitchFamily="18" charset="0"/>
              </a:rPr>
              <a:t>ONS</a:t>
            </a:r>
            <a:endParaRPr lang="pt-BR" sz="11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sz="2000" dirty="0"/>
              <a:t>Transmissão </a:t>
            </a:r>
          </a:p>
        </p:txBody>
      </p:sp>
      <p:sp>
        <p:nvSpPr>
          <p:cNvPr id="21507" name="Retângulo 6"/>
          <p:cNvSpPr>
            <a:spLocks noChangeArrowheads="1"/>
          </p:cNvSpPr>
          <p:nvPr/>
        </p:nvSpPr>
        <p:spPr bwMode="auto">
          <a:xfrm>
            <a:off x="0" y="6551613"/>
            <a:ext cx="90360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100">
                <a:latin typeface="Times New Roman" pitchFamily="18" charset="0"/>
                <a:cs typeface="Times New Roman" pitchFamily="18" charset="0"/>
              </a:rPr>
              <a:t>Fonte: José da Costa Carvalho Neto (Presidente da ELETROBRAS), DESAFIOS DO SETOR ELÉTRICO 2011-2030, XXI SNPTEE, Florianópolis, 2011.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250"/>
            <a:ext cx="9070975" cy="594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sz="2000" dirty="0"/>
              <a:t>Transmissão </a:t>
            </a: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457200"/>
            <a:ext cx="8024812" cy="599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Retângulo 6"/>
          <p:cNvSpPr>
            <a:spLocks noChangeArrowheads="1"/>
          </p:cNvSpPr>
          <p:nvPr/>
        </p:nvSpPr>
        <p:spPr bwMode="auto">
          <a:xfrm>
            <a:off x="0" y="6551613"/>
            <a:ext cx="90360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100">
                <a:latin typeface="Times New Roman" pitchFamily="18" charset="0"/>
                <a:cs typeface="Times New Roman" pitchFamily="18" charset="0"/>
              </a:rPr>
              <a:t>Fonte: José da Costa Carvalho Neto (Presidente da ELETROBRAS), DESAFIOS DO SETOR ELÉTRICO 2011-2030, XXI SNPTEE, Florianópolis, 2011.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/>
              <a:t>Critério de Avaliação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42875" y="500063"/>
            <a:ext cx="8715375" cy="6143625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FontTx/>
              <a:buChar char="•"/>
              <a:defRPr/>
            </a:pPr>
            <a:r>
              <a:rPr lang="pt-BR" dirty="0"/>
              <a:t> Três provas</a:t>
            </a:r>
          </a:p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/>
              <a:t> M = (P1 + P2 + P3)/3</a:t>
            </a:r>
          </a:p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dirty="0"/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/>
              <a:t>M </a:t>
            </a:r>
            <a:r>
              <a:rPr lang="pt-BR" dirty="0">
                <a:sym typeface="Symbol" pitchFamily="18" charset="2"/>
              </a:rPr>
              <a:t> 5,0  APROVADO 	 MF = M</a:t>
            </a: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>
                <a:sym typeface="Symbol" pitchFamily="18" charset="2"/>
              </a:rPr>
              <a:t>M &lt; 5,0  EXAME 		 MF = (M+E)/2</a:t>
            </a: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FontTx/>
              <a:buChar char="•"/>
              <a:defRPr/>
            </a:pPr>
            <a:r>
              <a:rPr lang="pt-BR" dirty="0">
                <a:sym typeface="Symbol" pitchFamily="18" charset="2"/>
              </a:rPr>
              <a:t>Exame valerá como prova substitutiva se o aluno se ausentar em uma prova</a:t>
            </a:r>
          </a:p>
          <a:p>
            <a:pPr eaLnBrk="1" fontAlgn="auto" hangingPunct="1">
              <a:spcBef>
                <a:spcPct val="50000"/>
              </a:spcBef>
              <a:spcAft>
                <a:spcPts val="0"/>
              </a:spcAft>
              <a:buFontTx/>
              <a:buChar char="•"/>
              <a:defRPr/>
            </a:pPr>
            <a:r>
              <a:rPr lang="pt-BR" dirty="0">
                <a:sym typeface="Symbol" pitchFamily="18" charset="2"/>
              </a:rPr>
              <a:t> Datas:</a:t>
            </a:r>
          </a:p>
          <a:p>
            <a:pPr lvl="1" eaLnBrk="1" fontAlgn="auto" hangingPunct="1">
              <a:spcBef>
                <a:spcPct val="5000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pt-BR" dirty="0">
                <a:sym typeface="Symbol" pitchFamily="18" charset="2"/>
              </a:rPr>
              <a:t>Prova 1 (P1):	05/09</a:t>
            </a:r>
          </a:p>
          <a:p>
            <a:pPr lvl="1" eaLnBrk="1" fontAlgn="auto" hangingPunct="1">
              <a:spcBef>
                <a:spcPct val="5000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pt-BR" dirty="0">
                <a:sym typeface="Symbol" pitchFamily="18" charset="2"/>
              </a:rPr>
              <a:t>Prova 2 (P2): 	10/10</a:t>
            </a:r>
          </a:p>
          <a:p>
            <a:pPr lvl="1" eaLnBrk="1" fontAlgn="auto" hangingPunct="1">
              <a:spcBef>
                <a:spcPct val="5000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pt-BR" dirty="0">
                <a:sym typeface="Symbol" pitchFamily="18" charset="2"/>
              </a:rPr>
              <a:t>Prova 3 (P3): 	14/11</a:t>
            </a:r>
          </a:p>
          <a:p>
            <a:pPr lvl="1" eaLnBrk="1" fontAlgn="auto" hangingPunct="1">
              <a:spcBef>
                <a:spcPct val="5000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pt-BR" dirty="0">
                <a:sym typeface="Symbol" pitchFamily="18" charset="2"/>
              </a:rPr>
              <a:t>Exame (E): 	10/12</a:t>
            </a:r>
            <a:endParaRPr lang="pt-BR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tângulo 1"/>
          <p:cNvSpPr>
            <a:spLocks noChangeArrowheads="1"/>
          </p:cNvSpPr>
          <p:nvPr/>
        </p:nvSpPr>
        <p:spPr bwMode="auto">
          <a:xfrm>
            <a:off x="0" y="607914"/>
            <a:ext cx="9144000" cy="317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5117" tIns="42559" rIns="85117" bIns="42559">
            <a:spAutoFit/>
          </a:bodyPr>
          <a:lstStyle/>
          <a:p>
            <a:pPr marL="276957" indent="-244373" algn="l" defTabSz="851234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1710" b="0" dirty="0">
                <a:latin typeface="Times" pitchFamily="18" charset="0"/>
              </a:rPr>
              <a:t>Built to export electricity from new hydro power plants on the Madeira River in the Amazon Basin (Santo Antonio and </a:t>
            </a:r>
            <a:r>
              <a:rPr lang="en-US" sz="1710" b="0" dirty="0" err="1">
                <a:latin typeface="Times" pitchFamily="18" charset="0"/>
              </a:rPr>
              <a:t>Jirau</a:t>
            </a:r>
            <a:r>
              <a:rPr lang="en-US" sz="1710" b="0" dirty="0">
                <a:latin typeface="Times" pitchFamily="18" charset="0"/>
              </a:rPr>
              <a:t> Dam) to major load centers in southeastern Brazil</a:t>
            </a:r>
            <a:endParaRPr lang="pt-BR" sz="1710" b="0" dirty="0">
              <a:latin typeface="Times" pitchFamily="18" charset="0"/>
            </a:endParaRPr>
          </a:p>
          <a:p>
            <a:pPr marL="276957" indent="-244373" algn="l" defTabSz="851234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710" b="0" dirty="0">
                <a:latin typeface="Times" pitchFamily="18" charset="0"/>
              </a:rPr>
              <a:t>2 </a:t>
            </a:r>
            <a:r>
              <a:rPr lang="pt-BR" sz="1710" b="0" dirty="0" err="1">
                <a:latin typeface="Times" pitchFamily="18" charset="0"/>
              </a:rPr>
              <a:t>bipoles</a:t>
            </a:r>
            <a:r>
              <a:rPr lang="pt-BR" sz="1710" b="0" dirty="0">
                <a:latin typeface="Times" pitchFamily="18" charset="0"/>
              </a:rPr>
              <a:t>, ±600 kV (HVDC), 3,150 MW </a:t>
            </a:r>
            <a:r>
              <a:rPr lang="pt-BR" sz="1710" b="0" dirty="0" err="1">
                <a:latin typeface="Times" pitchFamily="18" charset="0"/>
              </a:rPr>
              <a:t>each</a:t>
            </a:r>
            <a:r>
              <a:rPr lang="pt-BR" sz="1710" b="0" dirty="0">
                <a:latin typeface="Times" pitchFamily="18" charset="0"/>
              </a:rPr>
              <a:t>, 2,375 km</a:t>
            </a:r>
          </a:p>
          <a:p>
            <a:pPr marL="276957" indent="-244373" algn="l" defTabSz="851234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710" b="0" dirty="0">
                <a:latin typeface="Times" pitchFamily="18" charset="0"/>
              </a:rPr>
              <a:t>single </a:t>
            </a:r>
            <a:r>
              <a:rPr lang="pt-BR" sz="1710" b="0" dirty="0" err="1">
                <a:latin typeface="Times" pitchFamily="18" charset="0"/>
              </a:rPr>
              <a:t>twelve</a:t>
            </a:r>
            <a:r>
              <a:rPr lang="pt-BR" sz="1710" b="0" dirty="0">
                <a:latin typeface="Times" pitchFamily="18" charset="0"/>
              </a:rPr>
              <a:t>-pulse bridge per pole</a:t>
            </a:r>
          </a:p>
          <a:p>
            <a:pPr marL="276957" indent="-244373" algn="l" defTabSz="851234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1710" b="0" dirty="0">
                <a:latin typeface="Times" pitchFamily="18" charset="0"/>
              </a:rPr>
              <a:t>2 × 400 MVA back-to-back, capacitor commutated</a:t>
            </a:r>
            <a:br>
              <a:rPr lang="en-US" sz="1710" b="0" dirty="0">
                <a:latin typeface="Times" pitchFamily="18" charset="0"/>
              </a:rPr>
            </a:br>
            <a:r>
              <a:rPr lang="en-US" sz="1710" b="0" dirty="0">
                <a:latin typeface="Times" pitchFamily="18" charset="0"/>
              </a:rPr>
              <a:t>converters</a:t>
            </a:r>
          </a:p>
          <a:p>
            <a:pPr marL="276957" indent="-244373" algn="l" defTabSz="851234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1710" b="0" dirty="0">
                <a:latin typeface="Times" pitchFamily="18" charset="0"/>
              </a:rPr>
              <a:t>Operational since December 2013</a:t>
            </a:r>
          </a:p>
          <a:p>
            <a:pPr marL="276957" indent="-244373" algn="l" defTabSz="851234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1710" b="0" dirty="0">
                <a:latin typeface="Times" pitchFamily="18" charset="0"/>
              </a:rPr>
              <a:t>ABB and Alstom (stations), </a:t>
            </a:r>
            <a:r>
              <a:rPr lang="en-US" sz="1710" b="0" dirty="0" err="1">
                <a:latin typeface="Times" pitchFamily="18" charset="0"/>
              </a:rPr>
              <a:t>Abengoa</a:t>
            </a:r>
            <a:r>
              <a:rPr lang="en-US" sz="1710" b="0" dirty="0">
                <a:latin typeface="Times" pitchFamily="18" charset="0"/>
              </a:rPr>
              <a:t> (link)</a:t>
            </a:r>
          </a:p>
          <a:p>
            <a:pPr marL="276957" indent="-244373" algn="l" defTabSz="851234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1710" dirty="0">
                <a:latin typeface="Times" pitchFamily="18" charset="0"/>
              </a:rPr>
              <a:t>Currently (2014) the longest</a:t>
            </a:r>
            <a:br>
              <a:rPr lang="en-US" sz="1710" dirty="0">
                <a:latin typeface="Times" pitchFamily="18" charset="0"/>
              </a:rPr>
            </a:br>
            <a:r>
              <a:rPr lang="en-US" sz="1710" dirty="0">
                <a:latin typeface="Times" pitchFamily="18" charset="0"/>
              </a:rPr>
              <a:t>transmission link in the world!</a:t>
            </a: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>
            <a:off x="0" y="457200"/>
            <a:ext cx="9144000" cy="0"/>
          </a:xfrm>
          <a:prstGeom prst="line">
            <a:avLst/>
          </a:prstGeom>
          <a:noFill/>
          <a:ln w="57150" cmpd="thinThick">
            <a:solidFill>
              <a:srgbClr val="009900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76200" y="0"/>
            <a:ext cx="899160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sz="2000" b="1" dirty="0">
                <a:solidFill>
                  <a:srgbClr val="439935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Madeira River Hydroelectric Complex Transmission System</a:t>
            </a:r>
          </a:p>
        </p:txBody>
      </p:sp>
      <p:pic>
        <p:nvPicPr>
          <p:cNvPr id="35842" name="Picture 2" descr="http://www07.abb.com/images/default-source/p-s-hvdc/headers/rio_header.jpg?sfvrsn=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81" y="4648200"/>
            <a:ext cx="6892986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98" y="1213534"/>
            <a:ext cx="3697991" cy="343466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00481" y="4868986"/>
            <a:ext cx="2057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" pitchFamily="18" charset="0"/>
              </a:rPr>
              <a:t>Porto Velho Converter Station (Madeira River Terminal)</a:t>
            </a:r>
          </a:p>
          <a:p>
            <a:r>
              <a:rPr lang="en-US" sz="1800" dirty="0">
                <a:latin typeface="Times" pitchFamily="18" charset="0"/>
              </a:rPr>
              <a:t>Source: ABB Inc.</a:t>
            </a:r>
            <a:endParaRPr lang="pt-BR" sz="1800" dirty="0"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8824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sz="2000" dirty="0"/>
              <a:t>Distribuição - Fornecimento de energia: 2017 (15 principais distribuidoras)</a:t>
            </a:r>
          </a:p>
        </p:txBody>
      </p:sp>
      <p:sp>
        <p:nvSpPr>
          <p:cNvPr id="5" name="Retângulo 6"/>
          <p:cNvSpPr>
            <a:spLocks noChangeArrowheads="1"/>
          </p:cNvSpPr>
          <p:nvPr/>
        </p:nvSpPr>
        <p:spPr bwMode="auto">
          <a:xfrm>
            <a:off x="72008" y="6551766"/>
            <a:ext cx="349188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1100" dirty="0">
                <a:latin typeface="Times New Roman" pitchFamily="18" charset="0"/>
                <a:cs typeface="Times New Roman" pitchFamily="18" charset="0"/>
              </a:rPr>
              <a:t>Fonte: Agência Nacional de Energia Elétrica - </a:t>
            </a:r>
            <a:r>
              <a:rPr lang="pt-BR" sz="1100" dirty="0" err="1">
                <a:latin typeface="Times New Roman" pitchFamily="18" charset="0"/>
                <a:cs typeface="Times New Roman" pitchFamily="18" charset="0"/>
              </a:rPr>
              <a:t>ANEEL</a:t>
            </a:r>
            <a:endParaRPr lang="pt-BR" sz="11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8F8EF06-E9AF-49CA-ADE3-BC3FB4F36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796504"/>
              </p:ext>
            </p:extLst>
          </p:nvPr>
        </p:nvGraphicFramePr>
        <p:xfrm>
          <a:off x="72008" y="692696"/>
          <a:ext cx="8784976" cy="5616621"/>
        </p:xfrm>
        <a:graphic>
          <a:graphicData uri="http://schemas.openxmlformats.org/drawingml/2006/table">
            <a:tbl>
              <a:tblPr/>
              <a:tblGrid>
                <a:gridCol w="3995936">
                  <a:extLst>
                    <a:ext uri="{9D8B030D-6E8A-4147-A177-3AD203B41FA5}">
                      <a16:colId xmlns:a16="http://schemas.microsoft.com/office/drawing/2014/main" val="4015878867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4291627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792174438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631123021"/>
                    </a:ext>
                  </a:extLst>
                </a:gridCol>
                <a:gridCol w="847884">
                  <a:extLst>
                    <a:ext uri="{9D8B030D-6E8A-4147-A177-3AD203B41FA5}">
                      <a16:colId xmlns:a16="http://schemas.microsoft.com/office/drawing/2014/main" val="1677676668"/>
                    </a:ext>
                  </a:extLst>
                </a:gridCol>
                <a:gridCol w="844812">
                  <a:extLst>
                    <a:ext uri="{9D8B030D-6E8A-4147-A177-3AD203B41FA5}">
                      <a16:colId xmlns:a16="http://schemas.microsoft.com/office/drawing/2014/main" val="883081273"/>
                    </a:ext>
                  </a:extLst>
                </a:gridCol>
              </a:tblGrid>
              <a:tr h="559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Empresa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8" marR="7518" marT="75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Consumo de Energia Elétrica em </a:t>
                      </a:r>
                      <a:r>
                        <a:rPr lang="pt-BR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MWh</a:t>
                      </a:r>
                      <a:endParaRPr lang="pt-BR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8" marR="7518" marT="75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Receita de Fornecimento de Energia Elétrica</a:t>
                      </a:r>
                    </a:p>
                  </a:txBody>
                  <a:tcPr marL="7518" marR="7518" marT="75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Receita de Fornecimento de Energia Elétrica com Tributos</a:t>
                      </a:r>
                    </a:p>
                  </a:txBody>
                  <a:tcPr marL="7518" marR="7518" marT="75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Tarifa </a:t>
                      </a:r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Média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de </a:t>
                      </a:r>
                      <a:r>
                        <a:rPr 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Fornecimento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18" marR="7518" marT="75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Tarifa Média de Fornecimento com Impostos</a:t>
                      </a:r>
                    </a:p>
                  </a:txBody>
                  <a:tcPr marL="7518" marR="7518" marT="751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388724"/>
                  </a:ext>
                </a:extLst>
              </a:tr>
              <a:tr h="21888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Totais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50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313.618.809,32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50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132.160.777.772,49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50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183.178.453.939,77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50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421,41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50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584,08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5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984842"/>
                  </a:ext>
                </a:extLst>
              </a:tr>
              <a:tr h="322549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ELETROPAULO - ELETROPAULO METROPOLITANA ELETRICIDADE DE SÃO PAULO S.A.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32.810.259,71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13.032.675.327,20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17.297.417.958,21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397,21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527,20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517681"/>
                  </a:ext>
                </a:extLst>
              </a:tr>
              <a:tr h="322549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CEMIG-D - CEMIG DISTRIBUIÇÃO S.A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25.081.741,44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11.552.549.202,95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16.531.422.580,69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460,60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659,10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1138175"/>
                  </a:ext>
                </a:extLst>
              </a:tr>
              <a:tr h="322549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CPFL-PAULISTA - COMPANHIA PAULISTA DE FORÇA E LUZ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20.389.044,03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8.261.157.299,12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10.780.744.232,86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405,18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528,75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163016"/>
                  </a:ext>
                </a:extLst>
              </a:tr>
              <a:tr h="322549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 - LIGHT SERVIÇOS DE ELETRICIDADE S.A.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19.811.715,63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9.532.738.608,31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14.038.842.546,30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481,17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708,61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4589240"/>
                  </a:ext>
                </a:extLst>
              </a:tr>
              <a:tr h="32254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COPEL-DIS - COPEL DISTRIBUICAO S.A.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19.735.927,26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7.952.611.580,07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11.952.327.766,52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402,95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605,61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737703"/>
                  </a:ext>
                </a:extLst>
              </a:tr>
              <a:tr h="322549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COELBA - COMPANHIA DE ELETRICIDADE DO ESTADO DA BAHIA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16.257.291,73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5.887.572.020,77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8.217.958.090,54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362,15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505,49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0760551"/>
                  </a:ext>
                </a:extLst>
              </a:tr>
              <a:tr h="322549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CELESC-DIS - CELESC DISTRIBUIÇÃO S.A.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14.119.813,29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5.892.657.639,95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7.987.838.765,82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417,33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565,72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374360"/>
                  </a:ext>
                </a:extLst>
              </a:tr>
              <a:tr h="322549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CELG-D - CELG DISTRIBUIÇÃO S.A.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11.009.373,07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4.140.065.034,64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6.355.550.512,41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376,05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577,29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245918"/>
                  </a:ext>
                </a:extLst>
              </a:tr>
              <a:tr h="32254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ELEKTRO - ELEKTRO REDES S.A.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10.868.341,88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4.681.207.469,93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6.041.700.175,20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430,72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555,90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524719"/>
                  </a:ext>
                </a:extLst>
              </a:tr>
              <a:tr h="322549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CELPE - COMPANHIA ENERGÉTICA DE PERNAMBUCO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10.770.964,21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4.251.519.781,89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5.890.902.070,36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394,72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546,92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124252"/>
                  </a:ext>
                </a:extLst>
              </a:tr>
              <a:tr h="322549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ENEL CE - COMPANHIA ENERGETICA DO CEARA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9.609.348,14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3.985.230.693,27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5.618.958.921,14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414,72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584,74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55159"/>
                  </a:ext>
                </a:extLst>
              </a:tr>
              <a:tr h="322549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ENEL RJ - AMPLA ENERGIA E SERVIÇOS S.A.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8.714.922,59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4.337.923.547,03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6.372.685.569,01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497,76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731,24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5866437"/>
                  </a:ext>
                </a:extLst>
              </a:tr>
              <a:tr h="322549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EDP SP - EDP SÃO PAULO DISTRIBUIÇÃO DE ENERGIA S.A.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7.980.547,70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3.186.758.431,77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4.085.076.225,50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399,32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511,88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04794"/>
                  </a:ext>
                </a:extLst>
              </a:tr>
              <a:tr h="322549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CPFL- PIRATININGA - COMPANHIA PIRATININGA DE FORÇA E LUZ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7.801.893,57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3.134.910.325,30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4.173.103.101,56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401,81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534,88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918807"/>
                  </a:ext>
                </a:extLst>
              </a:tr>
              <a:tr h="322549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CELPA - CENTRAIS ELÉTRICAS DO PARÁ S.A. - CELPA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7.603.114,13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3.961.417.280,49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5.537.505.867,47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521,03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728,32</a:t>
                      </a:r>
                    </a:p>
                  </a:txBody>
                  <a:tcPr marL="7518" marR="7518" marT="751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09414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sz="1800"/>
              <a:t>Sistema de Distribuição - exemplo</a:t>
            </a: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495002"/>
            <a:ext cx="8212137" cy="610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Retângulo 6"/>
          <p:cNvSpPr>
            <a:spLocks noChangeArrowheads="1"/>
          </p:cNvSpPr>
          <p:nvPr/>
        </p:nvSpPr>
        <p:spPr bwMode="auto">
          <a:xfrm>
            <a:off x="0" y="6551613"/>
            <a:ext cx="90360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100">
                <a:latin typeface="Times New Roman" pitchFamily="18" charset="0"/>
                <a:cs typeface="Times New Roman" pitchFamily="18" charset="0"/>
              </a:rPr>
              <a:t>Fonte: AES Eletropaulo – ANEEL: Seminário Internacional – Medição Eletrônica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5EEFA27F-03FD-494A-8173-35E561034A29}"/>
              </a:ext>
            </a:extLst>
          </p:cNvPr>
          <p:cNvSpPr/>
          <p:nvPr/>
        </p:nvSpPr>
        <p:spPr>
          <a:xfrm>
            <a:off x="53975" y="401858"/>
            <a:ext cx="903605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Eletropaulo (2016):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152 subestações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14.372 MVA de capacidade instalada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1.847,6 km de linha de subtransmissão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208.129 transformadores de distribuição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38.497 km de rede de distribuição aérea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2,2 mil km de rede de distribuição subterrânea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 milhão de postes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44.236,8 GWh de energia distribuída para o mercado cativo e clientes livres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7,015 milhões de unidades consumidoras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20,1 milhões de pessoas atendidas</a:t>
            </a:r>
          </a:p>
          <a:p>
            <a:pPr marL="742950" lvl="1" indent="-285750" algn="just">
              <a:buFont typeface="Wingdings" panose="05000000000000000000" pitchFamily="2" charset="2"/>
              <a:buChar char="ü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Mais de 1,5 mil unidades consumidoras por km² (maior densidade entre as distribuidoras do Brasil)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sz="1800" dirty="0"/>
              <a:t>Sistema de Distribuição - exemplos</a:t>
            </a:r>
          </a:p>
        </p:txBody>
      </p:sp>
      <p:sp>
        <p:nvSpPr>
          <p:cNvPr id="27651" name="CaixaDeTexto 3"/>
          <p:cNvSpPr txBox="1">
            <a:spLocks noChangeArrowheads="1"/>
          </p:cNvSpPr>
          <p:nvPr/>
        </p:nvSpPr>
        <p:spPr bwMode="auto">
          <a:xfrm>
            <a:off x="0" y="3789040"/>
            <a:ext cx="9036050" cy="2139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  <a:buFont typeface="Arial" charset="0"/>
              <a:buChar char="•"/>
            </a:pPr>
            <a:r>
              <a:rPr lang="pt-BR" sz="1800" dirty="0">
                <a:latin typeface="Times New Roman" pitchFamily="18" charset="0"/>
                <a:cs typeface="Times New Roman" pitchFamily="18" charset="0"/>
              </a:rPr>
              <a:t> Cemig-D: 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pt-BR" sz="1800" dirty="0">
                <a:latin typeface="Times New Roman" pitchFamily="18" charset="0"/>
                <a:cs typeface="Times New Roman" pitchFamily="18" charset="0"/>
              </a:rPr>
              <a:t> ~ 515.000 km de redes de distribuição (13 voltas no planeta)</a:t>
            </a:r>
          </a:p>
          <a:p>
            <a:pPr marL="1657350" lvl="3" indent="-2857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pt-BR" sz="1800" dirty="0">
                <a:latin typeface="Times New Roman" pitchFamily="18" charset="0"/>
                <a:cs typeface="Times New Roman" pitchFamily="18" charset="0"/>
              </a:rPr>
              <a:t>Linhas urbanas: 102,3 mil km</a:t>
            </a:r>
          </a:p>
          <a:p>
            <a:pPr marL="1657350" lvl="3" indent="-2857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pt-BR" sz="1800" dirty="0">
                <a:latin typeface="Times New Roman" pitchFamily="18" charset="0"/>
                <a:cs typeface="Times New Roman" pitchFamily="18" charset="0"/>
              </a:rPr>
              <a:t>Linhas rurais: 396,3 mil km</a:t>
            </a:r>
          </a:p>
          <a:p>
            <a:pPr marL="1657350" lvl="3" indent="-2857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pt-BR" sz="1800" dirty="0">
                <a:latin typeface="Times New Roman" pitchFamily="18" charset="0"/>
                <a:cs typeface="Times New Roman" pitchFamily="18" charset="0"/>
              </a:rPr>
              <a:t>Linhas de </a:t>
            </a:r>
            <a:r>
              <a:rPr lang="pt-BR" sz="1800" dirty="0" err="1">
                <a:latin typeface="Times New Roman" pitchFamily="18" charset="0"/>
                <a:cs typeface="Times New Roman" pitchFamily="18" charset="0"/>
              </a:rPr>
              <a:t>sub-transmissão</a:t>
            </a:r>
            <a:r>
              <a:rPr lang="pt-BR" sz="1800" dirty="0">
                <a:latin typeface="Times New Roman" pitchFamily="18" charset="0"/>
                <a:cs typeface="Times New Roman" pitchFamily="18" charset="0"/>
              </a:rPr>
              <a:t>: 16,4 mil km</a:t>
            </a: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pt-BR" sz="1800" dirty="0">
                <a:latin typeface="Times New Roman" pitchFamily="18" charset="0"/>
                <a:cs typeface="Times New Roman" pitchFamily="18" charset="0"/>
              </a:rPr>
              <a:t> ~8.26 milhões de consumidores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D8088BB-B828-48E1-B067-9F54FBEC2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4581128"/>
            <a:ext cx="2720224" cy="191251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/>
              <a:t>Sistema de Distribuição - exemplo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925209"/>
              </p:ext>
            </p:extLst>
          </p:nvPr>
        </p:nvGraphicFramePr>
        <p:xfrm>
          <a:off x="340643" y="1650957"/>
          <a:ext cx="8462714" cy="26421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3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9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571">
                <a:tc>
                  <a:txBody>
                    <a:bodyPr/>
                    <a:lstStyle/>
                    <a:p>
                      <a:r>
                        <a:rPr lang="pt-BR" sz="1200" b="1" dirty="0"/>
                        <a:t>Ativo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dirty="0"/>
                        <a:t>Quantidade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571">
                <a:tc>
                  <a:txBody>
                    <a:bodyPr/>
                    <a:lstStyle/>
                    <a:p>
                      <a:r>
                        <a:rPr lang="pt-BR" sz="1200" dirty="0"/>
                        <a:t>Linhas de Transmissão (34,5 – 138 kV) próprias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12.181</a:t>
                      </a:r>
                      <a:r>
                        <a:rPr lang="pt-BR" sz="1200" baseline="0" dirty="0"/>
                        <a:t> km</a:t>
                      </a:r>
                      <a:endParaRPr lang="pt-B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571">
                <a:tc>
                  <a:txBody>
                    <a:bodyPr/>
                    <a:lstStyle/>
                    <a:p>
                      <a:r>
                        <a:rPr lang="pt-BR" sz="1200" dirty="0"/>
                        <a:t>Subestações próprias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523 (17.316 MVA</a:t>
                      </a:r>
                      <a:r>
                        <a:rPr lang="pt-BR" sz="1200" baseline="0" dirty="0"/>
                        <a:t> – 33 MVA/SE</a:t>
                      </a:r>
                      <a:r>
                        <a:rPr lang="pt-BR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571">
                <a:tc>
                  <a:txBody>
                    <a:bodyPr/>
                    <a:lstStyle/>
                    <a:p>
                      <a:r>
                        <a:rPr lang="pt-BR" sz="1200" dirty="0"/>
                        <a:t>Rede Distribuição Primária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79.917 km (Paulista, 2015)</a:t>
                      </a:r>
                      <a:endParaRPr lang="pt-B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Rede Distribuição Secundária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42.848 km  (Paulista, 2015)</a:t>
                      </a:r>
                      <a:endParaRPr lang="pt-BR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571">
                <a:tc>
                  <a:txBody>
                    <a:bodyPr/>
                    <a:lstStyle/>
                    <a:p>
                      <a:r>
                        <a:rPr lang="pt-BR" sz="1200" dirty="0"/>
                        <a:t>Transformadores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450.247 (9 distribuidoras) – 223.171 (Paulista, 2015)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571">
                <a:tc>
                  <a:txBody>
                    <a:bodyPr/>
                    <a:lstStyle/>
                    <a:p>
                      <a:r>
                        <a:rPr lang="pt-BR" sz="1200" dirty="0"/>
                        <a:t>Chaves (óleo, gás, </a:t>
                      </a:r>
                      <a:r>
                        <a:rPr lang="pt-BR" sz="1200" dirty="0" err="1"/>
                        <a:t>etc</a:t>
                      </a:r>
                      <a:r>
                        <a:rPr lang="pt-BR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16.839 (Paulista, 2015)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3571">
                <a:tc>
                  <a:txBody>
                    <a:bodyPr/>
                    <a:lstStyle/>
                    <a:p>
                      <a:r>
                        <a:rPr lang="pt-BR" sz="1200" dirty="0"/>
                        <a:t>Religadores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2.332 (Paulista, 2015)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3571">
                <a:tc>
                  <a:txBody>
                    <a:bodyPr/>
                    <a:lstStyle/>
                    <a:p>
                      <a:r>
                        <a:rPr lang="pt-BR" sz="1200" dirty="0"/>
                        <a:t>Bancos Capacitores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1.919 (1.260.762 kvar</a:t>
                      </a:r>
                      <a:r>
                        <a:rPr lang="pt-BR" sz="1200" baseline="0" dirty="0"/>
                        <a:t> ~ 600 kVAr/banco)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CaixaDeTexto 2"/>
          <p:cNvSpPr txBox="1"/>
          <p:nvPr/>
        </p:nvSpPr>
        <p:spPr bwMode="auto">
          <a:xfrm>
            <a:off x="262613" y="1002760"/>
            <a:ext cx="79208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CPFL Energia, 9 Distribuidoras, Dados de 2016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0469-779C-4933-887C-4152C864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de Distribuição - Primária e Secundária – CPFL Paulista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E9CD5-8FE4-46FA-ACEC-D4974CE2F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821397"/>
            <a:ext cx="8572560" cy="53363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6CEE4F-53B6-409E-B890-2638CB30ABB6}"/>
              </a:ext>
            </a:extLst>
          </p:cNvPr>
          <p:cNvSpPr txBox="1"/>
          <p:nvPr/>
        </p:nvSpPr>
        <p:spPr bwMode="auto">
          <a:xfrm>
            <a:off x="465839" y="4669949"/>
            <a:ext cx="2089033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pt-BR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Primária</a:t>
            </a:r>
          </a:p>
          <a:p>
            <a:pPr>
              <a:spcBef>
                <a:spcPct val="50000"/>
              </a:spcBef>
            </a:pPr>
            <a:r>
              <a:rPr lang="pt-B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Secundária</a:t>
            </a:r>
          </a:p>
          <a:p>
            <a:pPr>
              <a:spcBef>
                <a:spcPct val="50000"/>
              </a:spcBef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234 municípios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30DEE-9D31-444B-B063-FEA3EDCEAD6A}"/>
              </a:ext>
            </a:extLst>
          </p:cNvPr>
          <p:cNvSpPr txBox="1"/>
          <p:nvPr/>
        </p:nvSpPr>
        <p:spPr>
          <a:xfrm>
            <a:off x="7163663" y="2153113"/>
            <a:ext cx="1080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Ribeirão Preto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FF2B86-06E4-4018-B4CC-CBD42544EDCB}"/>
              </a:ext>
            </a:extLst>
          </p:cNvPr>
          <p:cNvCxnSpPr>
            <a:cxnSpLocks/>
            <a:stCxn id="5" idx="1"/>
          </p:cNvCxnSpPr>
          <p:nvPr/>
        </p:nvCxnSpPr>
        <p:spPr bwMode="auto">
          <a:xfrm flipH="1" flipV="1">
            <a:off x="5387569" y="2207235"/>
            <a:ext cx="1776094" cy="8437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25AEB33-DE88-4FB8-817B-028CB49FD9A1}"/>
              </a:ext>
            </a:extLst>
          </p:cNvPr>
          <p:cNvSpPr txBox="1"/>
          <p:nvPr/>
        </p:nvSpPr>
        <p:spPr>
          <a:xfrm>
            <a:off x="7437120" y="1170085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Franca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86FA06-F95B-42A2-8E66-E1F52737FACC}"/>
              </a:ext>
            </a:extLst>
          </p:cNvPr>
          <p:cNvCxnSpPr>
            <a:cxnSpLocks/>
          </p:cNvCxnSpPr>
          <p:nvPr/>
        </p:nvCxnSpPr>
        <p:spPr bwMode="auto">
          <a:xfrm flipH="1">
            <a:off x="5734050" y="1302143"/>
            <a:ext cx="1703070" cy="28988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67DE989-F478-4AFA-9875-0190EEF5E9D5}"/>
              </a:ext>
            </a:extLst>
          </p:cNvPr>
          <p:cNvSpPr txBox="1"/>
          <p:nvPr/>
        </p:nvSpPr>
        <p:spPr>
          <a:xfrm>
            <a:off x="1998385" y="3970695"/>
            <a:ext cx="65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Bauru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5EECF6-29D3-40BD-BA0A-A505897A4165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 flipV="1">
            <a:off x="2658020" y="3286105"/>
            <a:ext cx="1502093" cy="82309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51A6B4C-66C1-4C1A-B384-A2115C4EB167}"/>
              </a:ext>
            </a:extLst>
          </p:cNvPr>
          <p:cNvSpPr txBox="1"/>
          <p:nvPr/>
        </p:nvSpPr>
        <p:spPr>
          <a:xfrm>
            <a:off x="6776731" y="2988116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São Carlos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04558B-68A1-4EEC-90D9-6F7D0A9F196A}"/>
              </a:ext>
            </a:extLst>
          </p:cNvPr>
          <p:cNvCxnSpPr>
            <a:cxnSpLocks/>
            <a:stCxn id="11" idx="1"/>
          </p:cNvCxnSpPr>
          <p:nvPr/>
        </p:nvCxnSpPr>
        <p:spPr bwMode="auto">
          <a:xfrm flipH="1" flipV="1">
            <a:off x="5282555" y="2993942"/>
            <a:ext cx="1494176" cy="13267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F191649-D904-4059-9D59-EFE6E05404AF}"/>
              </a:ext>
            </a:extLst>
          </p:cNvPr>
          <p:cNvSpPr txBox="1"/>
          <p:nvPr/>
        </p:nvSpPr>
        <p:spPr>
          <a:xfrm>
            <a:off x="255712" y="1027688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São José do Rio Preto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02A698-71C9-4ABC-BABE-D4039811BE56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>
            <a:off x="1791710" y="1166188"/>
            <a:ext cx="2093192" cy="70789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EBAFB29-1AC2-4A05-B347-B17BA37184E3}"/>
              </a:ext>
            </a:extLst>
          </p:cNvPr>
          <p:cNvSpPr txBox="1"/>
          <p:nvPr/>
        </p:nvSpPr>
        <p:spPr>
          <a:xfrm>
            <a:off x="7362004" y="4943558"/>
            <a:ext cx="1011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Campinas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119D76-EA04-4DA2-B3E6-56E63E445E94}"/>
              </a:ext>
            </a:extLst>
          </p:cNvPr>
          <p:cNvCxnSpPr>
            <a:cxnSpLocks/>
            <a:stCxn id="15" idx="1"/>
          </p:cNvCxnSpPr>
          <p:nvPr/>
        </p:nvCxnSpPr>
        <p:spPr bwMode="auto">
          <a:xfrm flipH="1" flipV="1">
            <a:off x="6012160" y="3815950"/>
            <a:ext cx="1349844" cy="126610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735A58E-28F2-4D43-A9E1-B02EC2F934E3}"/>
              </a:ext>
            </a:extLst>
          </p:cNvPr>
          <p:cNvSpPr txBox="1"/>
          <p:nvPr/>
        </p:nvSpPr>
        <p:spPr>
          <a:xfrm>
            <a:off x="5766298" y="5605435"/>
            <a:ext cx="1011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Piracicaba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50AD12-DAFC-4DAD-93DA-9BBE19F3B7F5}"/>
              </a:ext>
            </a:extLst>
          </p:cNvPr>
          <p:cNvCxnSpPr>
            <a:cxnSpLocks/>
            <a:stCxn id="17" idx="0"/>
          </p:cNvCxnSpPr>
          <p:nvPr/>
        </p:nvCxnSpPr>
        <p:spPr bwMode="auto">
          <a:xfrm flipH="1" flipV="1">
            <a:off x="5486026" y="3653354"/>
            <a:ext cx="786180" cy="195208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614A1BD-E422-4CF1-872F-7314322039CD}"/>
              </a:ext>
            </a:extLst>
          </p:cNvPr>
          <p:cNvSpPr txBox="1"/>
          <p:nvPr/>
        </p:nvSpPr>
        <p:spPr>
          <a:xfrm>
            <a:off x="161859" y="1786027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Araçatuba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4B41C1-2510-4BFA-842B-D80E29594A88}"/>
              </a:ext>
            </a:extLst>
          </p:cNvPr>
          <p:cNvCxnSpPr>
            <a:cxnSpLocks/>
            <a:stCxn id="19" idx="3"/>
          </p:cNvCxnSpPr>
          <p:nvPr/>
        </p:nvCxnSpPr>
        <p:spPr bwMode="auto">
          <a:xfrm>
            <a:off x="981314" y="1924527"/>
            <a:ext cx="1872019" cy="30221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EE8AB89-6FDA-418D-ACAE-0207007A3799}"/>
              </a:ext>
            </a:extLst>
          </p:cNvPr>
          <p:cNvSpPr txBox="1"/>
          <p:nvPr/>
        </p:nvSpPr>
        <p:spPr>
          <a:xfrm>
            <a:off x="1144191" y="3851915"/>
            <a:ext cx="659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Marília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1DB87A-C8D8-468C-B4AF-6DECE7183382}"/>
              </a:ext>
            </a:extLst>
          </p:cNvPr>
          <p:cNvCxnSpPr>
            <a:cxnSpLocks/>
            <a:stCxn id="22" idx="3"/>
          </p:cNvCxnSpPr>
          <p:nvPr/>
        </p:nvCxnSpPr>
        <p:spPr bwMode="auto">
          <a:xfrm flipV="1">
            <a:off x="1803826" y="3167325"/>
            <a:ext cx="1502093" cy="82309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3E0F4B-6111-4975-BB1C-415930B1AFC6}"/>
              </a:ext>
            </a:extLst>
          </p:cNvPr>
          <p:cNvSpPr txBox="1"/>
          <p:nvPr/>
        </p:nvSpPr>
        <p:spPr>
          <a:xfrm>
            <a:off x="7028043" y="2629361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Araraquara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301DA2-E1CA-4339-9578-C06D8A8A4E1C}"/>
              </a:ext>
            </a:extLst>
          </p:cNvPr>
          <p:cNvCxnSpPr>
            <a:cxnSpLocks/>
            <a:stCxn id="24" idx="1"/>
          </p:cNvCxnSpPr>
          <p:nvPr/>
        </p:nvCxnSpPr>
        <p:spPr bwMode="auto">
          <a:xfrm flipH="1">
            <a:off x="5004048" y="2767861"/>
            <a:ext cx="2023995" cy="571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">
            <a:extLst>
              <a:ext uri="{FF2B5EF4-FFF2-40B4-BE49-F238E27FC236}">
                <a16:creationId xmlns:a16="http://schemas.microsoft.com/office/drawing/2014/main" id="{C91A262E-7450-4FCC-BA21-EF6F7FFE6511}"/>
              </a:ext>
            </a:extLst>
          </p:cNvPr>
          <p:cNvSpPr txBox="1"/>
          <p:nvPr/>
        </p:nvSpPr>
        <p:spPr bwMode="auto">
          <a:xfrm>
            <a:off x="3357963" y="6233935"/>
            <a:ext cx="490070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GIS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Geographic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</a:t>
            </a:r>
          </a:p>
        </p:txBody>
      </p:sp>
    </p:spTree>
    <p:extLst>
      <p:ext uri="{BB962C8B-B14F-4D97-AF65-F5344CB8AC3E}">
        <p14:creationId xmlns:p14="http://schemas.microsoft.com/office/powerpoint/2010/main" val="4280372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64548-4970-4BE2-B132-7B3F2BF3C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de Distribuição – Campinas/SP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0BE9B-4FB1-4B13-884D-E840FF31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84" y="692696"/>
            <a:ext cx="6844520" cy="597856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4516" name="Picture 4" descr="Image result for unicamp">
            <a:extLst>
              <a:ext uri="{FF2B5EF4-FFF2-40B4-BE49-F238E27FC236}">
                <a16:creationId xmlns:a16="http://schemas.microsoft.com/office/drawing/2014/main" id="{6A45A25E-3C75-454E-AA00-658A61AF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187" y="596396"/>
            <a:ext cx="430460" cy="45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494E83-C90F-4A43-9FC4-60B562DE6A71}"/>
              </a:ext>
            </a:extLst>
          </p:cNvPr>
          <p:cNvCxnSpPr>
            <a:cxnSpLocks/>
          </p:cNvCxnSpPr>
          <p:nvPr/>
        </p:nvCxnSpPr>
        <p:spPr>
          <a:xfrm flipH="1">
            <a:off x="5581700" y="908720"/>
            <a:ext cx="2806724" cy="14401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1A8A5C2-4585-4047-AA95-2B4214D49B2C}"/>
              </a:ext>
            </a:extLst>
          </p:cNvPr>
          <p:cNvSpPr txBox="1"/>
          <p:nvPr/>
        </p:nvSpPr>
        <p:spPr bwMode="auto">
          <a:xfrm>
            <a:off x="6971" y="5055433"/>
            <a:ext cx="1633781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8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Subtransmissão</a:t>
            </a:r>
          </a:p>
          <a:p>
            <a:pPr>
              <a:spcBef>
                <a:spcPct val="50000"/>
              </a:spcBef>
            </a:pPr>
            <a:r>
              <a:rPr lang="pt-B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Subestações</a:t>
            </a:r>
          </a:p>
          <a:p>
            <a:pPr>
              <a:spcBef>
                <a:spcPct val="50000"/>
              </a:spcBef>
            </a:pPr>
            <a:r>
              <a:rPr lang="pt-BR" sz="1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Primária</a:t>
            </a:r>
          </a:p>
          <a:p>
            <a:pPr>
              <a:spcBef>
                <a:spcPct val="50000"/>
              </a:spcBef>
            </a:pPr>
            <a:r>
              <a:rPr lang="pt-B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Secundária</a:t>
            </a:r>
          </a:p>
        </p:txBody>
      </p:sp>
    </p:spTree>
    <p:extLst>
      <p:ext uri="{BB962C8B-B14F-4D97-AF65-F5344CB8AC3E}">
        <p14:creationId xmlns:p14="http://schemas.microsoft.com/office/powerpoint/2010/main" val="610683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80B58-9C04-4B5B-AC5E-E30CD2E8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de Distribuição – Campinas/SP – Alimentadores MT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04766-0388-4C58-9966-38A24830F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106044"/>
            <a:ext cx="8572560" cy="4645912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812AAD61-ABEA-4039-A94D-DDCCC9CF0E29}"/>
              </a:ext>
            </a:extLst>
          </p:cNvPr>
          <p:cNvSpPr txBox="1"/>
          <p:nvPr/>
        </p:nvSpPr>
        <p:spPr bwMode="auto">
          <a:xfrm>
            <a:off x="665322" y="6233935"/>
            <a:ext cx="781335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Região central de Campinas (Subestações,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subtransmissão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 rede primária)</a:t>
            </a:r>
          </a:p>
        </p:txBody>
      </p:sp>
    </p:spTree>
    <p:extLst>
      <p:ext uri="{BB962C8B-B14F-4D97-AF65-F5344CB8AC3E}">
        <p14:creationId xmlns:p14="http://schemas.microsoft.com/office/powerpoint/2010/main" val="38228002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C84A-C175-4661-8E56-779308D9E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de Distribuição – Campinas/SP – Circuitos Secundários BT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D46F4-C3F9-4040-9AA6-83BEA6E78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62" y="1124744"/>
            <a:ext cx="8254676" cy="4608512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FFD2A655-4DEE-4ACE-930A-C0BA87BCC527}"/>
              </a:ext>
            </a:extLst>
          </p:cNvPr>
          <p:cNvSpPr txBox="1"/>
          <p:nvPr/>
        </p:nvSpPr>
        <p:spPr bwMode="auto">
          <a:xfrm>
            <a:off x="-46412" y="6233935"/>
            <a:ext cx="92368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Região central de Campinas (Rede primária, rede secundária e transformadores MT/BT)</a:t>
            </a:r>
          </a:p>
        </p:txBody>
      </p:sp>
    </p:spTree>
    <p:extLst>
      <p:ext uri="{BB962C8B-B14F-4D97-AF65-F5344CB8AC3E}">
        <p14:creationId xmlns:p14="http://schemas.microsoft.com/office/powerpoint/2010/main" val="2283780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900" b="1" dirty="0">
                <a:solidFill>
                  <a:srgbClr val="339933"/>
                </a:solidFill>
                <a:latin typeface="Times New Roman" pitchFamily="18" charset="0"/>
              </a:rPr>
              <a:t>Consumo de energia elétrica - 2017</a:t>
            </a:r>
          </a:p>
        </p:txBody>
      </p:sp>
      <p:sp>
        <p:nvSpPr>
          <p:cNvPr id="29699" name="Line 3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0" y="6538913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200" dirty="0">
                <a:latin typeface="Times New Roman" pitchFamily="18" charset="0"/>
                <a:cs typeface="Times New Roman" pitchFamily="18" charset="0"/>
              </a:rPr>
              <a:t>Fonte: EPE, Consumo Mensal de Energia Elétrica por Classe (regiões e subsistemas).</a:t>
            </a:r>
            <a:endParaRPr lang="pt-BR" dirty="0">
              <a:latin typeface="Times New Roman" pitchFamily="18" charset="0"/>
            </a:endParaRP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0" y="404813"/>
            <a:ext cx="77041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dirty="0">
                <a:latin typeface="Times New Roman" pitchFamily="18" charset="0"/>
                <a:cs typeface="Times New Roman" pitchFamily="18" charset="0"/>
              </a:rPr>
              <a:t>Número de consumidores: ~ 81 milhões</a:t>
            </a:r>
            <a:endParaRPr lang="pt-BR" sz="4400" dirty="0">
              <a:latin typeface="Times New Roman" pitchFamily="18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F9C4CFC-492E-4645-80CF-2C03C75828FB}"/>
              </a:ext>
            </a:extLst>
          </p:cNvPr>
          <p:cNvGrpSpPr/>
          <p:nvPr/>
        </p:nvGrpSpPr>
        <p:grpSpPr>
          <a:xfrm>
            <a:off x="2195736" y="914884"/>
            <a:ext cx="5478543" cy="4986338"/>
            <a:chOff x="2195736" y="914884"/>
            <a:chExt cx="5478543" cy="4986338"/>
          </a:xfrm>
        </p:grpSpPr>
        <p:pic>
          <p:nvPicPr>
            <p:cNvPr id="67590" name="Picture 6" descr="Image result for mapa do brasil por regiÃ£o">
              <a:extLst>
                <a:ext uri="{FF2B5EF4-FFF2-40B4-BE49-F238E27FC236}">
                  <a16:creationId xmlns:a16="http://schemas.microsoft.com/office/drawing/2014/main" id="{71070961-82B7-4C1A-BAC8-A4F3AB3BD8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914884"/>
              <a:ext cx="5026550" cy="4986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E7D10DB-E2B9-4B2A-8D3B-C95C5EEA84D3}"/>
                </a:ext>
              </a:extLst>
            </p:cNvPr>
            <p:cNvSpPr txBox="1"/>
            <p:nvPr/>
          </p:nvSpPr>
          <p:spPr bwMode="auto">
            <a:xfrm>
              <a:off x="3563888" y="2276872"/>
              <a:ext cx="194421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34.504 </a:t>
              </a:r>
              <a:r>
                <a:rPr lang="pt-BR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GWh</a:t>
              </a:r>
              <a:endPara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31FAFAA-4798-4CA1-B631-DEFC1884D516}"/>
                </a:ext>
              </a:extLst>
            </p:cNvPr>
            <p:cNvSpPr txBox="1"/>
            <p:nvPr/>
          </p:nvSpPr>
          <p:spPr bwMode="auto">
            <a:xfrm>
              <a:off x="4283968" y="3573016"/>
              <a:ext cx="19442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35.215 </a:t>
              </a:r>
              <a:r>
                <a:rPr lang="pt-BR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GWh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C7198CB8-50B6-48D2-8E1E-DCADA5DEC934}"/>
                </a:ext>
              </a:extLst>
            </p:cNvPr>
            <p:cNvSpPr txBox="1"/>
            <p:nvPr/>
          </p:nvSpPr>
          <p:spPr bwMode="auto">
            <a:xfrm>
              <a:off x="5076056" y="4170566"/>
              <a:ext cx="19442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231.529 </a:t>
              </a:r>
              <a:r>
                <a:rPr lang="pt-BR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GWh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C0CE4A0-10D6-45BC-8042-7ADB656FB2E3}"/>
                </a:ext>
              </a:extLst>
            </p:cNvPr>
            <p:cNvSpPr txBox="1"/>
            <p:nvPr/>
          </p:nvSpPr>
          <p:spPr bwMode="auto">
            <a:xfrm>
              <a:off x="5730063" y="2746340"/>
              <a:ext cx="19442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79.270 </a:t>
              </a:r>
              <a:r>
                <a:rPr lang="pt-BR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GWh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1A74FE6-AFBC-4EF3-969B-099CC396F237}"/>
                </a:ext>
              </a:extLst>
            </p:cNvPr>
            <p:cNvSpPr txBox="1"/>
            <p:nvPr/>
          </p:nvSpPr>
          <p:spPr bwMode="auto">
            <a:xfrm>
              <a:off x="5256076" y="5304336"/>
              <a:ext cx="19442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rtlCol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pt-BR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84.826 </a:t>
              </a:r>
              <a:r>
                <a:rPr lang="pt-BR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GWh</a:t>
              </a:r>
              <a:endPara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201C0E2-595D-4A13-8170-6C591E68C147}"/>
              </a:ext>
            </a:extLst>
          </p:cNvPr>
          <p:cNvSpPr txBox="1"/>
          <p:nvPr/>
        </p:nvSpPr>
        <p:spPr bwMode="auto">
          <a:xfrm>
            <a:off x="445550" y="4581071"/>
            <a:ext cx="29523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Total: 465.343 </a:t>
            </a:r>
            <a:r>
              <a:rPr lang="pt-B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GWh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/>
              <a:t>Ementa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42875" y="500063"/>
            <a:ext cx="8715375" cy="61436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pt-BR" b="1" dirty="0"/>
              <a:t>1. Introdução aos sistemas da energia elétrica (</a:t>
            </a:r>
            <a:r>
              <a:rPr lang="pt-BR" b="1" dirty="0" err="1"/>
              <a:t>SEE</a:t>
            </a:r>
            <a:r>
              <a:rPr lang="pt-BR" b="1" dirty="0"/>
              <a:t>)</a:t>
            </a:r>
          </a:p>
          <a:p>
            <a:pPr marL="6858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/>
              <a:t>Níveis de geração, transmissão e distribuição</a:t>
            </a:r>
          </a:p>
          <a:p>
            <a:pPr marL="628650" indent="-285750" eaLnBrk="1" fontAlgn="auto" hangingPunct="1">
              <a:spcAft>
                <a:spcPts val="0"/>
              </a:spcAft>
              <a:buFont typeface="Arial" pitchFamily="34" charset="0"/>
              <a:buChar char="•"/>
              <a:tabLst>
                <a:tab pos="628650" algn="l"/>
              </a:tabLst>
              <a:defRPr/>
            </a:pPr>
            <a:endParaRPr lang="pt-BR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b="1" dirty="0"/>
              <a:t>2. Cálculo de fluxo de carga</a:t>
            </a:r>
          </a:p>
          <a:p>
            <a:pPr marL="6858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/>
              <a:t>Representação por fase</a:t>
            </a:r>
          </a:p>
          <a:p>
            <a:pPr marL="6858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/>
              <a:t>Formulação nodal das equações de corrente</a:t>
            </a:r>
          </a:p>
          <a:p>
            <a:pPr marL="6858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/>
              <a:t>Formulação nodal das equações de potência</a:t>
            </a:r>
          </a:p>
          <a:p>
            <a:pPr marL="6858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/>
              <a:t>Métodos de solução (Newton e desacoplados)</a:t>
            </a:r>
          </a:p>
          <a:p>
            <a:pPr marL="628650" indent="-285750" eaLnBrk="1" fontAlgn="auto" hangingPunct="1">
              <a:spcAft>
                <a:spcPts val="0"/>
              </a:spcAft>
              <a:buNone/>
              <a:tabLst>
                <a:tab pos="628650" algn="l"/>
              </a:tabLst>
              <a:defRPr/>
            </a:pPr>
            <a:endParaRPr lang="pt-BR" dirty="0"/>
          </a:p>
          <a:p>
            <a:pPr algn="just" eaLnBrk="1" fontAlgn="auto" hangingPunct="1">
              <a:spcAft>
                <a:spcPts val="0"/>
              </a:spcAft>
              <a:buFontTx/>
              <a:buNone/>
              <a:defRPr/>
            </a:pPr>
            <a:endParaRPr lang="pt-BR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pt-BR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900" b="1" dirty="0">
                <a:solidFill>
                  <a:srgbClr val="339933"/>
                </a:solidFill>
                <a:latin typeface="Times New Roman" pitchFamily="18" charset="0"/>
              </a:rPr>
              <a:t>Consumo de energia elétrica - 2016</a:t>
            </a:r>
          </a:p>
        </p:txBody>
      </p:sp>
      <p:sp>
        <p:nvSpPr>
          <p:cNvPr id="30723" name="Line 3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6278563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200" dirty="0">
                <a:latin typeface="Times New Roman" pitchFamily="18" charset="0"/>
                <a:cs typeface="Times New Roman" pitchFamily="18" charset="0"/>
              </a:rPr>
              <a:t>Fonte: Balanço Energético Nacional 2017 (ano base 2016) – Ministério de Minas e Energia.</a:t>
            </a:r>
            <a:endParaRPr lang="pt-BR" dirty="0">
              <a:latin typeface="Times New Roman" pitchFamily="18" charset="0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7089DE16-5CAB-4C48-A2FE-369F4F1FD7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171620"/>
              </p:ext>
            </p:extLst>
          </p:nvPr>
        </p:nvGraphicFramePr>
        <p:xfrm>
          <a:off x="323528" y="1269205"/>
          <a:ext cx="8306122" cy="4320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42863" y="188913"/>
            <a:ext cx="9101137" cy="682625"/>
          </a:xfrm>
        </p:spPr>
        <p:txBody>
          <a:bodyPr lIns="90474" tIns="44444" rIns="90474" bIns="44444"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  ELECTRICITY  SALES  IN  2017</a:t>
            </a:r>
          </a:p>
        </p:txBody>
      </p:sp>
      <p:sp>
        <p:nvSpPr>
          <p:cNvPr id="37891" name="Text Box 1034"/>
          <p:cNvSpPr txBox="1">
            <a:spLocks noChangeArrowheads="1"/>
          </p:cNvSpPr>
          <p:nvPr/>
        </p:nvSpPr>
        <p:spPr bwMode="auto">
          <a:xfrm>
            <a:off x="774856" y="1828800"/>
            <a:ext cx="4862202" cy="523206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lIns="91427" tIns="45713" rIns="91427" bIns="45713">
            <a:spAutoFit/>
          </a:bodyPr>
          <a:lstStyle/>
          <a:p>
            <a:pPr algn="ctr" defTabSz="685800" eaLnBrk="0" hangingPunct="0"/>
            <a:r>
              <a:rPr lang="en-US" sz="2800" b="1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total sales: 1,192 million MWh</a:t>
            </a:r>
          </a:p>
        </p:txBody>
      </p:sp>
      <p:sp>
        <p:nvSpPr>
          <p:cNvPr id="37892" name="Text Box 1035"/>
          <p:cNvSpPr txBox="1">
            <a:spLocks noChangeArrowheads="1"/>
          </p:cNvSpPr>
          <p:nvPr/>
        </p:nvSpPr>
        <p:spPr bwMode="auto">
          <a:xfrm>
            <a:off x="1200157" y="4129088"/>
            <a:ext cx="4406886" cy="523206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lIns="91427" tIns="45713" rIns="91427" bIns="45713">
            <a:spAutoFit/>
          </a:bodyPr>
          <a:lstStyle/>
          <a:p>
            <a:pPr algn="ctr" defTabSz="685800" eaLnBrk="0" hangingPunct="0"/>
            <a:r>
              <a:rPr lang="en-US" sz="2800" b="1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total revenues: $ 123 billion</a:t>
            </a:r>
          </a:p>
        </p:txBody>
      </p:sp>
      <p:sp>
        <p:nvSpPr>
          <p:cNvPr id="37893" name="Rectangle 1046"/>
          <p:cNvSpPr>
            <a:spLocks noChangeArrowheads="1"/>
          </p:cNvSpPr>
          <p:nvPr/>
        </p:nvSpPr>
        <p:spPr bwMode="auto">
          <a:xfrm>
            <a:off x="241300" y="2311400"/>
            <a:ext cx="2811463" cy="10033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7" tIns="45713" rIns="91427" bIns="45713" anchor="ctr"/>
          <a:lstStyle/>
          <a:p>
            <a:pPr algn="ctr" defTabSz="685800" eaLnBrk="0" hangingPunct="0"/>
            <a:endParaRPr lang="en-US" sz="2000" b="1">
              <a:solidFill>
                <a:srgbClr val="DADADA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37894" name="Rectangle 1047"/>
          <p:cNvSpPr>
            <a:spLocks noChangeArrowheads="1"/>
          </p:cNvSpPr>
          <p:nvPr/>
        </p:nvSpPr>
        <p:spPr bwMode="auto">
          <a:xfrm>
            <a:off x="3049588" y="2311400"/>
            <a:ext cx="2646362" cy="10033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7" tIns="45713" rIns="91427" bIns="45713" anchor="ctr"/>
          <a:lstStyle/>
          <a:p>
            <a:pPr algn="ctr" defTabSz="685800" eaLnBrk="0" hangingPunct="0"/>
            <a:endParaRPr lang="en-US" sz="2000" b="1">
              <a:solidFill>
                <a:srgbClr val="DADADA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37895" name="Rectangle 1048"/>
          <p:cNvSpPr>
            <a:spLocks noChangeArrowheads="1"/>
          </p:cNvSpPr>
          <p:nvPr/>
        </p:nvSpPr>
        <p:spPr bwMode="auto">
          <a:xfrm>
            <a:off x="5722938" y="2297569"/>
            <a:ext cx="2106612" cy="100330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7" tIns="45713" rIns="91427" bIns="45713" anchor="ctr"/>
          <a:lstStyle/>
          <a:p>
            <a:pPr algn="ctr" defTabSz="685800" eaLnBrk="0" hangingPunct="0"/>
            <a:endParaRPr lang="en-US" sz="2000" b="1" dirty="0">
              <a:solidFill>
                <a:srgbClr val="DADADA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37896" name="Rectangle 1069"/>
          <p:cNvSpPr>
            <a:spLocks noChangeArrowheads="1"/>
          </p:cNvSpPr>
          <p:nvPr/>
        </p:nvSpPr>
        <p:spPr bwMode="auto">
          <a:xfrm>
            <a:off x="241300" y="4724400"/>
            <a:ext cx="3263900" cy="10033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7" tIns="45713" rIns="91427" bIns="45713" anchor="ctr"/>
          <a:lstStyle/>
          <a:p>
            <a:pPr algn="ctr" defTabSz="685800" eaLnBrk="0" hangingPunct="0"/>
            <a:endParaRPr lang="en-US" sz="2000" b="1">
              <a:solidFill>
                <a:srgbClr val="DADADA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37897" name="Rectangle 1070"/>
          <p:cNvSpPr>
            <a:spLocks noChangeArrowheads="1"/>
          </p:cNvSpPr>
          <p:nvPr/>
        </p:nvSpPr>
        <p:spPr bwMode="auto">
          <a:xfrm>
            <a:off x="3502025" y="4724400"/>
            <a:ext cx="2193924" cy="1003300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7" tIns="45713" rIns="91427" bIns="45713" anchor="ctr"/>
          <a:lstStyle/>
          <a:p>
            <a:pPr algn="ctr" defTabSz="685800" eaLnBrk="0" hangingPunct="0"/>
            <a:endParaRPr lang="en-US" sz="2000" b="1">
              <a:solidFill>
                <a:srgbClr val="DADADA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37898" name="Rectangle 1071"/>
          <p:cNvSpPr>
            <a:spLocks noChangeArrowheads="1"/>
          </p:cNvSpPr>
          <p:nvPr/>
        </p:nvSpPr>
        <p:spPr bwMode="auto">
          <a:xfrm>
            <a:off x="5713536" y="4724400"/>
            <a:ext cx="2079502" cy="1003300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7" tIns="45713" rIns="91427" bIns="45713" anchor="ctr"/>
          <a:lstStyle/>
          <a:p>
            <a:pPr algn="ctr" defTabSz="685800" eaLnBrk="0" hangingPunct="0"/>
            <a:endParaRPr lang="en-US" sz="2300" b="1">
              <a:solidFill>
                <a:srgbClr val="DADADA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37899" name="Text Box 1028"/>
          <p:cNvSpPr txBox="1">
            <a:spLocks noChangeArrowheads="1"/>
          </p:cNvSpPr>
          <p:nvPr/>
        </p:nvSpPr>
        <p:spPr bwMode="auto">
          <a:xfrm>
            <a:off x="447675" y="2386013"/>
            <a:ext cx="2292350" cy="8318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lIns="91427" tIns="45713" rIns="91427" bIns="45713">
            <a:spAutoFit/>
          </a:bodyPr>
          <a:lstStyle/>
          <a:p>
            <a:pPr algn="ctr" defTabSz="685800" eaLnBrk="0" hangingPunct="0"/>
            <a:r>
              <a:rPr lang="en-US" b="1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residential</a:t>
            </a:r>
          </a:p>
          <a:p>
            <a:pPr algn="ctr" defTabSz="685800" eaLnBrk="0" hangingPunct="0"/>
            <a:r>
              <a:rPr lang="en-US" b="1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464 </a:t>
            </a:r>
            <a:r>
              <a:rPr lang="en-US" b="1" dirty="0" err="1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TWh</a:t>
            </a:r>
            <a:endParaRPr lang="en-US" b="1" dirty="0">
              <a:latin typeface="Times New Roman" panose="02020603050405020304" pitchFamily="18" charset="0"/>
              <a:ea typeface="MS PGothic" pitchFamily="34" charset="-128"/>
              <a:cs typeface="Times New Roman" panose="02020603050405020304" pitchFamily="18" charset="0"/>
            </a:endParaRPr>
          </a:p>
        </p:txBody>
      </p:sp>
      <p:sp>
        <p:nvSpPr>
          <p:cNvPr id="37900" name="Text Box 1029"/>
          <p:cNvSpPr txBox="1">
            <a:spLocks noChangeArrowheads="1"/>
          </p:cNvSpPr>
          <p:nvPr/>
        </p:nvSpPr>
        <p:spPr bwMode="auto">
          <a:xfrm>
            <a:off x="3594255" y="2376488"/>
            <a:ext cx="1693165" cy="830983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square" lIns="91427" tIns="45713" rIns="91427" bIns="45713">
            <a:spAutoFit/>
          </a:bodyPr>
          <a:lstStyle/>
          <a:p>
            <a:pPr algn="ctr" defTabSz="685800" eaLnBrk="0" hangingPunct="0"/>
            <a:r>
              <a:rPr lang="en-US" b="1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industrial</a:t>
            </a:r>
          </a:p>
          <a:p>
            <a:pPr algn="ctr" defTabSz="685800" eaLnBrk="0" hangingPunct="0"/>
            <a:r>
              <a:rPr lang="en-US" b="1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300 </a:t>
            </a:r>
            <a:r>
              <a:rPr lang="en-US" b="1" dirty="0" err="1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TWh</a:t>
            </a:r>
            <a:endParaRPr lang="en-US" b="1" dirty="0">
              <a:latin typeface="Times New Roman" panose="02020603050405020304" pitchFamily="18" charset="0"/>
              <a:ea typeface="MS PGothic" pitchFamily="34" charset="-128"/>
              <a:cs typeface="Times New Roman" panose="02020603050405020304" pitchFamily="18" charset="0"/>
            </a:endParaRPr>
          </a:p>
        </p:txBody>
      </p:sp>
      <p:sp>
        <p:nvSpPr>
          <p:cNvPr id="37901" name="Text Box 1030"/>
          <p:cNvSpPr txBox="1">
            <a:spLocks noChangeArrowheads="1"/>
          </p:cNvSpPr>
          <p:nvPr/>
        </p:nvSpPr>
        <p:spPr bwMode="auto">
          <a:xfrm>
            <a:off x="5918875" y="2376488"/>
            <a:ext cx="1714739" cy="830983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lIns="91427" tIns="45713" rIns="91427" bIns="45713">
            <a:spAutoFit/>
          </a:bodyPr>
          <a:lstStyle/>
          <a:p>
            <a:pPr algn="ctr" defTabSz="685800" eaLnBrk="0" hangingPunct="0"/>
            <a:r>
              <a:rPr lang="en-US" b="1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commercial</a:t>
            </a:r>
          </a:p>
          <a:p>
            <a:pPr algn="ctr" defTabSz="685800" eaLnBrk="0" hangingPunct="0"/>
            <a:r>
              <a:rPr lang="en-US" b="1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426 </a:t>
            </a:r>
            <a:r>
              <a:rPr lang="en-US" b="1" dirty="0" err="1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TWh</a:t>
            </a:r>
            <a:endParaRPr lang="en-US" b="1" dirty="0">
              <a:latin typeface="Times New Roman" panose="02020603050405020304" pitchFamily="18" charset="0"/>
              <a:ea typeface="MS PGothic" pitchFamily="34" charset="-128"/>
              <a:cs typeface="Times New Roman" panose="02020603050405020304" pitchFamily="18" charset="0"/>
            </a:endParaRPr>
          </a:p>
        </p:txBody>
      </p:sp>
      <p:sp>
        <p:nvSpPr>
          <p:cNvPr id="37902" name="Text Box 1036"/>
          <p:cNvSpPr txBox="1">
            <a:spLocks noChangeArrowheads="1"/>
          </p:cNvSpPr>
          <p:nvPr/>
        </p:nvSpPr>
        <p:spPr bwMode="auto">
          <a:xfrm>
            <a:off x="7840046" y="2363788"/>
            <a:ext cx="1325208" cy="830983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lIns="91427" tIns="45713" rIns="91427" bIns="45713">
            <a:spAutoFit/>
          </a:bodyPr>
          <a:lstStyle/>
          <a:p>
            <a:pPr algn="ctr" defTabSz="685800" eaLnBrk="0" hangingPunct="0"/>
            <a:r>
              <a:rPr lang="en-US" b="1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other</a:t>
            </a:r>
          </a:p>
          <a:p>
            <a:pPr algn="ctr" defTabSz="685800" eaLnBrk="0" hangingPunct="0"/>
            <a:r>
              <a:rPr lang="en-US" b="1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2.6 </a:t>
            </a:r>
            <a:r>
              <a:rPr lang="en-US" b="1" dirty="0" err="1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TWh</a:t>
            </a:r>
            <a:endParaRPr lang="en-US" b="1" dirty="0">
              <a:latin typeface="Times New Roman" panose="02020603050405020304" pitchFamily="18" charset="0"/>
              <a:ea typeface="MS PGothic" pitchFamily="34" charset="-128"/>
              <a:cs typeface="Times New Roman" panose="02020603050405020304" pitchFamily="18" charset="0"/>
            </a:endParaRPr>
          </a:p>
        </p:txBody>
      </p:sp>
      <p:sp>
        <p:nvSpPr>
          <p:cNvPr id="37903" name="Line 1039"/>
          <p:cNvSpPr>
            <a:spLocks noChangeShapeType="1"/>
          </p:cNvSpPr>
          <p:nvPr/>
        </p:nvSpPr>
        <p:spPr bwMode="auto">
          <a:xfrm flipH="1">
            <a:off x="7861300" y="2616200"/>
            <a:ext cx="1778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lIns="121789" tIns="60894" rIns="121789" bIns="60894"/>
          <a:lstStyle/>
          <a:p>
            <a:endParaRPr lang="pt-BR"/>
          </a:p>
        </p:txBody>
      </p:sp>
      <p:sp>
        <p:nvSpPr>
          <p:cNvPr id="37904" name="Line 1043"/>
          <p:cNvSpPr>
            <a:spLocks noChangeShapeType="1"/>
          </p:cNvSpPr>
          <p:nvPr/>
        </p:nvSpPr>
        <p:spPr bwMode="auto">
          <a:xfrm>
            <a:off x="247650" y="2295525"/>
            <a:ext cx="0" cy="981075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 lIns="121789" tIns="60894" rIns="121789" bIns="60894"/>
          <a:lstStyle/>
          <a:p>
            <a:endParaRPr lang="pt-BR"/>
          </a:p>
        </p:txBody>
      </p:sp>
      <p:sp>
        <p:nvSpPr>
          <p:cNvPr id="37905" name="Text Box 1031"/>
          <p:cNvSpPr txBox="1">
            <a:spLocks noChangeArrowheads="1"/>
          </p:cNvSpPr>
          <p:nvPr/>
        </p:nvSpPr>
        <p:spPr bwMode="auto">
          <a:xfrm>
            <a:off x="815182" y="4757737"/>
            <a:ext cx="2305050" cy="831850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lIns="91427" tIns="45713" rIns="91427" bIns="45713">
            <a:spAutoFit/>
          </a:bodyPr>
          <a:lstStyle/>
          <a:p>
            <a:pPr algn="ctr" defTabSz="685800" eaLnBrk="0" hangingPunct="0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residential</a:t>
            </a:r>
          </a:p>
          <a:p>
            <a:pPr algn="ctr" defTabSz="685800" eaLnBrk="0" hangingPunct="0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$ 59 billion</a:t>
            </a:r>
          </a:p>
        </p:txBody>
      </p:sp>
      <p:sp>
        <p:nvSpPr>
          <p:cNvPr id="37906" name="Text Box 1032"/>
          <p:cNvSpPr txBox="1">
            <a:spLocks noChangeArrowheads="1"/>
          </p:cNvSpPr>
          <p:nvPr/>
        </p:nvSpPr>
        <p:spPr bwMode="auto">
          <a:xfrm>
            <a:off x="3766344" y="4827065"/>
            <a:ext cx="1636960" cy="830983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lIns="91427" tIns="45713" rIns="91427" bIns="45713">
            <a:spAutoFit/>
          </a:bodyPr>
          <a:lstStyle/>
          <a:p>
            <a:pPr algn="ctr" defTabSz="685800" eaLnBrk="0" hangingPunct="0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industrial</a:t>
            </a:r>
          </a:p>
          <a:p>
            <a:pPr algn="ctr" defTabSz="685800" eaLnBrk="0" hangingPunct="0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$ 20 billion</a:t>
            </a:r>
          </a:p>
        </p:txBody>
      </p:sp>
      <p:sp>
        <p:nvSpPr>
          <p:cNvPr id="37907" name="Text Box 1033"/>
          <p:cNvSpPr txBox="1">
            <a:spLocks noChangeArrowheads="1"/>
          </p:cNvSpPr>
          <p:nvPr/>
        </p:nvSpPr>
        <p:spPr bwMode="auto">
          <a:xfrm>
            <a:off x="5813487" y="4810558"/>
            <a:ext cx="1879600" cy="830983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lIns="91427" tIns="45713" rIns="91427" bIns="45713">
            <a:spAutoFit/>
          </a:bodyPr>
          <a:lstStyle/>
          <a:p>
            <a:pPr algn="ctr" defTabSz="685800" eaLnBrk="0" hangingPunct="0"/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commercial $ 45 billion</a:t>
            </a:r>
          </a:p>
        </p:txBody>
      </p:sp>
      <p:sp>
        <p:nvSpPr>
          <p:cNvPr id="37908" name="Text Box 1037"/>
          <p:cNvSpPr txBox="1">
            <a:spLocks noChangeArrowheads="1"/>
          </p:cNvSpPr>
          <p:nvPr/>
        </p:nvSpPr>
        <p:spPr bwMode="auto">
          <a:xfrm>
            <a:off x="7975986" y="4548188"/>
            <a:ext cx="1039041" cy="1200314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lIns="91427" tIns="45713" rIns="91427" bIns="45713">
            <a:spAutoFit/>
          </a:bodyPr>
          <a:lstStyle/>
          <a:p>
            <a:pPr algn="ctr" defTabSz="685800" eaLnBrk="0" hangingPunct="0"/>
            <a:r>
              <a:rPr lang="en-US" b="1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other</a:t>
            </a:r>
          </a:p>
          <a:p>
            <a:pPr algn="ctr" defTabSz="685800" eaLnBrk="0" hangingPunct="0"/>
            <a:r>
              <a:rPr lang="en-US" b="1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$ 0.2 </a:t>
            </a:r>
          </a:p>
          <a:p>
            <a:pPr algn="ctr" defTabSz="685800" eaLnBrk="0" hangingPunct="0"/>
            <a:r>
              <a:rPr lang="en-US" b="1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billion</a:t>
            </a:r>
          </a:p>
        </p:txBody>
      </p:sp>
      <p:sp>
        <p:nvSpPr>
          <p:cNvPr id="37909" name="Line 1040"/>
          <p:cNvSpPr>
            <a:spLocks noChangeShapeType="1"/>
          </p:cNvSpPr>
          <p:nvPr/>
        </p:nvSpPr>
        <p:spPr bwMode="auto">
          <a:xfrm flipH="1">
            <a:off x="7848600" y="5143500"/>
            <a:ext cx="2540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</p:spPr>
        <p:txBody>
          <a:bodyPr lIns="121789" tIns="60894" rIns="121789" bIns="60894"/>
          <a:lstStyle/>
          <a:p>
            <a:endParaRPr lang="pt-BR"/>
          </a:p>
        </p:txBody>
      </p:sp>
      <p:sp>
        <p:nvSpPr>
          <p:cNvPr id="37910" name="Line 1044"/>
          <p:cNvSpPr>
            <a:spLocks noChangeShapeType="1"/>
          </p:cNvSpPr>
          <p:nvPr/>
        </p:nvSpPr>
        <p:spPr bwMode="auto">
          <a:xfrm>
            <a:off x="247650" y="4683125"/>
            <a:ext cx="0" cy="981075"/>
          </a:xfrm>
          <a:prstGeom prst="line">
            <a:avLst/>
          </a:prstGeom>
          <a:noFill/>
          <a:ln w="12700">
            <a:solidFill>
              <a:srgbClr val="FFFF00"/>
            </a:solidFill>
            <a:round/>
            <a:headEnd/>
            <a:tailEnd/>
          </a:ln>
        </p:spPr>
        <p:txBody>
          <a:bodyPr lIns="121789" tIns="60894" rIns="121789" bIns="60894"/>
          <a:lstStyle/>
          <a:p>
            <a:endParaRPr lang="pt-BR"/>
          </a:p>
        </p:txBody>
      </p:sp>
      <p:sp>
        <p:nvSpPr>
          <p:cNvPr id="37911" name="Rectangle 1074"/>
          <p:cNvSpPr>
            <a:spLocks noChangeArrowheads="1"/>
          </p:cNvSpPr>
          <p:nvPr/>
        </p:nvSpPr>
        <p:spPr bwMode="auto">
          <a:xfrm>
            <a:off x="7821613" y="2311400"/>
            <a:ext cx="49212" cy="10033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7" tIns="45713" rIns="91427" bIns="45713" anchor="ctr"/>
          <a:lstStyle/>
          <a:p>
            <a:pPr algn="ctr" defTabSz="685800" eaLnBrk="0" hangingPunct="0"/>
            <a:endParaRPr lang="en-US" sz="2000" b="1">
              <a:solidFill>
                <a:srgbClr val="DADADA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37912" name="Rectangle 1075"/>
          <p:cNvSpPr>
            <a:spLocks noChangeArrowheads="1"/>
          </p:cNvSpPr>
          <p:nvPr/>
        </p:nvSpPr>
        <p:spPr bwMode="auto">
          <a:xfrm>
            <a:off x="7796213" y="4724400"/>
            <a:ext cx="49212" cy="1003300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27" tIns="45713" rIns="91427" bIns="45713" anchor="ctr"/>
          <a:lstStyle/>
          <a:p>
            <a:pPr algn="ctr" defTabSz="685800" eaLnBrk="0" hangingPunct="0"/>
            <a:endParaRPr lang="en-US" sz="2000" b="1">
              <a:solidFill>
                <a:srgbClr val="DADADA"/>
              </a:solidFill>
              <a:latin typeface="Arial" charset="0"/>
              <a:ea typeface="MS PGothic" pitchFamily="34" charset="-128"/>
            </a:endParaRPr>
          </a:p>
        </p:txBody>
      </p:sp>
      <p:sp>
        <p:nvSpPr>
          <p:cNvPr id="37913" name="Text Box 1076"/>
          <p:cNvSpPr txBox="1">
            <a:spLocks noChangeArrowheads="1"/>
          </p:cNvSpPr>
          <p:nvPr/>
        </p:nvSpPr>
        <p:spPr bwMode="auto">
          <a:xfrm>
            <a:off x="127000" y="6500813"/>
            <a:ext cx="9017000" cy="27463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91427" tIns="45713" rIns="91427" bIns="45713">
            <a:spAutoFit/>
          </a:bodyPr>
          <a:lstStyle/>
          <a:p>
            <a:pPr defTabSz="685800" eaLnBrk="0" hangingPunct="0">
              <a:spcBef>
                <a:spcPct val="50000"/>
              </a:spcBef>
            </a:pPr>
            <a:r>
              <a:rPr lang="en-US" sz="1200" b="1" dirty="0"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Source : Energy Information Administration, “Annual Electric Utility data”, 2018. 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900" b="1" dirty="0">
                <a:solidFill>
                  <a:srgbClr val="339933"/>
                </a:solidFill>
                <a:latin typeface="Times New Roman" pitchFamily="18" charset="0"/>
              </a:rPr>
              <a:t>Consumo de energia elétrica - evolução</a:t>
            </a:r>
          </a:p>
        </p:txBody>
      </p:sp>
      <p:sp>
        <p:nvSpPr>
          <p:cNvPr id="30723" name="Line 3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6278563"/>
            <a:ext cx="9144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200" dirty="0">
                <a:latin typeface="Times New Roman" pitchFamily="18" charset="0"/>
                <a:cs typeface="Times New Roman" pitchFamily="18" charset="0"/>
              </a:rPr>
              <a:t>Fonte: Boletins de Monitoramento do Sistema Elétrico - MME.</a:t>
            </a:r>
            <a:endParaRPr lang="pt-BR" dirty="0">
              <a:latin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323528" y="5589240"/>
            <a:ext cx="82460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800" b="1" dirty="0">
                <a:solidFill>
                  <a:srgbClr val="33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Queda na participação industrial e aumento na participação residencial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733310B7-054E-4C5D-A4AF-527770092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888221"/>
              </p:ext>
            </p:extLst>
          </p:nvPr>
        </p:nvGraphicFramePr>
        <p:xfrm>
          <a:off x="89753" y="3503023"/>
          <a:ext cx="8964493" cy="1944218"/>
        </p:xfrm>
        <a:graphic>
          <a:graphicData uri="http://schemas.openxmlformats.org/drawingml/2006/table">
            <a:tbl>
              <a:tblPr/>
              <a:tblGrid>
                <a:gridCol w="1404996">
                  <a:extLst>
                    <a:ext uri="{9D8B030D-6E8A-4147-A177-3AD203B41FA5}">
                      <a16:colId xmlns:a16="http://schemas.microsoft.com/office/drawing/2014/main" val="1718213597"/>
                    </a:ext>
                  </a:extLst>
                </a:gridCol>
                <a:gridCol w="687227">
                  <a:extLst>
                    <a:ext uri="{9D8B030D-6E8A-4147-A177-3AD203B41FA5}">
                      <a16:colId xmlns:a16="http://schemas.microsoft.com/office/drawing/2014/main" val="3747408477"/>
                    </a:ext>
                  </a:extLst>
                </a:gridCol>
                <a:gridCol w="687227">
                  <a:extLst>
                    <a:ext uri="{9D8B030D-6E8A-4147-A177-3AD203B41FA5}">
                      <a16:colId xmlns:a16="http://schemas.microsoft.com/office/drawing/2014/main" val="3931140974"/>
                    </a:ext>
                  </a:extLst>
                </a:gridCol>
                <a:gridCol w="687227">
                  <a:extLst>
                    <a:ext uri="{9D8B030D-6E8A-4147-A177-3AD203B41FA5}">
                      <a16:colId xmlns:a16="http://schemas.microsoft.com/office/drawing/2014/main" val="3633549889"/>
                    </a:ext>
                  </a:extLst>
                </a:gridCol>
                <a:gridCol w="687227">
                  <a:extLst>
                    <a:ext uri="{9D8B030D-6E8A-4147-A177-3AD203B41FA5}">
                      <a16:colId xmlns:a16="http://schemas.microsoft.com/office/drawing/2014/main" val="1564632590"/>
                    </a:ext>
                  </a:extLst>
                </a:gridCol>
                <a:gridCol w="687227">
                  <a:extLst>
                    <a:ext uri="{9D8B030D-6E8A-4147-A177-3AD203B41FA5}">
                      <a16:colId xmlns:a16="http://schemas.microsoft.com/office/drawing/2014/main" val="197168621"/>
                    </a:ext>
                  </a:extLst>
                </a:gridCol>
                <a:gridCol w="687227">
                  <a:extLst>
                    <a:ext uri="{9D8B030D-6E8A-4147-A177-3AD203B41FA5}">
                      <a16:colId xmlns:a16="http://schemas.microsoft.com/office/drawing/2014/main" val="224423340"/>
                    </a:ext>
                  </a:extLst>
                </a:gridCol>
                <a:gridCol w="687227">
                  <a:extLst>
                    <a:ext uri="{9D8B030D-6E8A-4147-A177-3AD203B41FA5}">
                      <a16:colId xmlns:a16="http://schemas.microsoft.com/office/drawing/2014/main" val="2994028369"/>
                    </a:ext>
                  </a:extLst>
                </a:gridCol>
                <a:gridCol w="687227">
                  <a:extLst>
                    <a:ext uri="{9D8B030D-6E8A-4147-A177-3AD203B41FA5}">
                      <a16:colId xmlns:a16="http://schemas.microsoft.com/office/drawing/2014/main" val="1803323472"/>
                    </a:ext>
                  </a:extLst>
                </a:gridCol>
                <a:gridCol w="687227">
                  <a:extLst>
                    <a:ext uri="{9D8B030D-6E8A-4147-A177-3AD203B41FA5}">
                      <a16:colId xmlns:a16="http://schemas.microsoft.com/office/drawing/2014/main" val="2864736127"/>
                    </a:ext>
                  </a:extLst>
                </a:gridCol>
                <a:gridCol w="687227">
                  <a:extLst>
                    <a:ext uri="{9D8B030D-6E8A-4147-A177-3AD203B41FA5}">
                      <a16:colId xmlns:a16="http://schemas.microsoft.com/office/drawing/2014/main" val="3423607747"/>
                    </a:ext>
                  </a:extLst>
                </a:gridCol>
                <a:gridCol w="687227">
                  <a:extLst>
                    <a:ext uri="{9D8B030D-6E8A-4147-A177-3AD203B41FA5}">
                      <a16:colId xmlns:a16="http://schemas.microsoft.com/office/drawing/2014/main" val="327926651"/>
                    </a:ext>
                  </a:extLst>
                </a:gridCol>
              </a:tblGrid>
              <a:tr h="32558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GWh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2007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2008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0795199"/>
                  </a:ext>
                </a:extLst>
              </a:tr>
              <a:tr h="26977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Industrial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164114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166668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154547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166192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183576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183475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184684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178055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171311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164949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166846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8706790"/>
                  </a:ext>
                </a:extLst>
              </a:tr>
              <a:tr h="26977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Residencial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90369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94660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100681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107215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111970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117646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124896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132049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131348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132872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133904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15608"/>
                  </a:ext>
                </a:extLst>
              </a:tr>
              <a:tr h="26977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Comercial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58378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61902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65224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69170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73481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79235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83704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89819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90395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87873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88129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762638"/>
                  </a:ext>
                </a:extLst>
              </a:tr>
              <a:tr h="26977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Perdas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75598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76679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80977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91831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91698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96961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96374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100504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99308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104596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109181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1334615"/>
                  </a:ext>
                </a:extLst>
              </a:tr>
              <a:tr h="26977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Outros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64575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69534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68038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72701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64006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67758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69838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73472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73283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75720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76464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965441"/>
                  </a:ext>
                </a:extLst>
              </a:tr>
              <a:tr h="26977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453034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469443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469467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507109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524731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545075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559496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573899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565645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566010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574525</a:t>
                      </a:r>
                    </a:p>
                  </a:txBody>
                  <a:tcPr marL="8443" marR="8443" marT="8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057468"/>
                  </a:ext>
                </a:extLst>
              </a:tr>
            </a:tbl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01B634D7-9660-48A6-904E-4192A1E56E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6258250"/>
              </p:ext>
            </p:extLst>
          </p:nvPr>
        </p:nvGraphicFramePr>
        <p:xfrm>
          <a:off x="-108520" y="481855"/>
          <a:ext cx="4748213" cy="2833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2B41351F-A522-4575-8212-D384EB56C0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7784977"/>
              </p:ext>
            </p:extLst>
          </p:nvPr>
        </p:nvGraphicFramePr>
        <p:xfrm>
          <a:off x="4549275" y="52709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2819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900" b="1">
                <a:solidFill>
                  <a:srgbClr val="339933"/>
                </a:solidFill>
                <a:latin typeface="Times New Roman" pitchFamily="18" charset="0"/>
              </a:rPr>
              <a:t>Consumo de energia elétrica</a:t>
            </a:r>
          </a:p>
        </p:txBody>
      </p:sp>
      <p:sp>
        <p:nvSpPr>
          <p:cNvPr id="30723" name="Line 3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0" y="6278563"/>
            <a:ext cx="9144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200" dirty="0">
                <a:latin typeface="Times New Roman" pitchFamily="18" charset="0"/>
                <a:cs typeface="Times New Roman" pitchFamily="18" charset="0"/>
              </a:rPr>
              <a:t>Fonte: Boletins de Monitoramento do Sistema Elétrico - MME.</a:t>
            </a:r>
            <a:endParaRPr lang="pt-BR" dirty="0">
              <a:latin typeface="Times New Roman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15A36A2-B1AD-422C-ABBE-1116A26AFA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34" y="1712730"/>
            <a:ext cx="7696131" cy="30243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5860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sz="2000"/>
              <a:t>Estrutura institucional do setor elétrico brasileiro</a:t>
            </a:r>
            <a:endParaRPr lang="pt-BR" sz="3500"/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9188" y="1081088"/>
            <a:ext cx="6905625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sz="2000" dirty="0"/>
              <a:t>Estrutura verticalizada × estrutura desregulamentada</a:t>
            </a:r>
            <a:endParaRPr lang="pt-BR" sz="3500" dirty="0"/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771525"/>
            <a:ext cx="7058025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2857500"/>
            <a:ext cx="91440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pt-BR" sz="4400" dirty="0">
                <a:solidFill>
                  <a:srgbClr val="439935"/>
                </a:solidFill>
                <a:latin typeface="+mj-lt"/>
                <a:ea typeface="+mj-ea"/>
                <a:cs typeface="+mj-cs"/>
              </a:rPr>
              <a:t>Panorama Nacional versus Internacional</a:t>
            </a:r>
          </a:p>
          <a:p>
            <a:pPr algn="ctr">
              <a:defRPr/>
            </a:pPr>
            <a:endParaRPr lang="pt-BR" sz="4400" dirty="0">
              <a:solidFill>
                <a:srgbClr val="439935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" y="507798"/>
            <a:ext cx="9111600" cy="6291804"/>
          </a:xfrm>
          <a:prstGeom prst="rect">
            <a:avLst/>
          </a:prstGeom>
        </p:spPr>
      </p:pic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34925" y="-53975"/>
            <a:ext cx="8990013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5" rIns="91428" bIns="45715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sz="2000" b="1" dirty="0">
                <a:solidFill>
                  <a:srgbClr val="339933"/>
                </a:solidFill>
              </a:rPr>
              <a:t>Geração de energia elétrica - Brasil</a:t>
            </a:r>
            <a:endParaRPr lang="pt-BR" altLang="pt-BR" sz="2000" b="1" dirty="0">
              <a:solidFill>
                <a:srgbClr val="339933"/>
              </a:solidFill>
            </a:endParaRPr>
          </a:p>
        </p:txBody>
      </p:sp>
      <p:sp>
        <p:nvSpPr>
          <p:cNvPr id="17411" name="Line 3"/>
          <p:cNvSpPr>
            <a:spLocks noChangeShapeType="1"/>
          </p:cNvSpPr>
          <p:nvPr/>
        </p:nvSpPr>
        <p:spPr bwMode="auto">
          <a:xfrm>
            <a:off x="0" y="346124"/>
            <a:ext cx="9144000" cy="0"/>
          </a:xfrm>
          <a:prstGeom prst="line">
            <a:avLst/>
          </a:prstGeom>
          <a:noFill/>
          <a:ln w="57150" cmpd="thinThick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8" tIns="45715" rIns="91428" bIns="45715"/>
          <a:lstStyle/>
          <a:p>
            <a:endParaRPr lang="en-CA"/>
          </a:p>
        </p:txBody>
      </p:sp>
      <p:pic>
        <p:nvPicPr>
          <p:cNvPr id="17413" name="Picture 2" descr="http://upload.wikimedia.org/wikipedia/en/thumb/0/05/Flag_of_Brazil.svg/125px-Flag_of_Brazil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063" y="533400"/>
            <a:ext cx="99060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9688" y="609600"/>
            <a:ext cx="2246312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512" tIns="49757" rIns="99512" bIns="49757">
            <a:spAutoFit/>
          </a:bodyPr>
          <a:lstStyle/>
          <a:p>
            <a:pPr defTabSz="993775" eaLnBrk="1" hangingPunct="1">
              <a:spcBef>
                <a:spcPct val="50000"/>
              </a:spcBef>
              <a:defRPr/>
            </a:pPr>
            <a:r>
              <a:rPr lang="en-US" sz="1050" b="0" dirty="0" err="1">
                <a:latin typeface="+mn-lt"/>
              </a:rPr>
              <a:t>Fonte</a:t>
            </a:r>
            <a:r>
              <a:rPr lang="en-US" sz="1050" b="0" dirty="0">
                <a:latin typeface="+mn-lt"/>
              </a:rPr>
              <a:t>: International Energy Agency</a:t>
            </a:r>
          </a:p>
        </p:txBody>
      </p:sp>
    </p:spTree>
    <p:extLst>
      <p:ext uri="{BB962C8B-B14F-4D97-AF65-F5344CB8AC3E}">
        <p14:creationId xmlns:p14="http://schemas.microsoft.com/office/powerpoint/2010/main" val="2188499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" y="507798"/>
            <a:ext cx="9111600" cy="6291804"/>
          </a:xfrm>
          <a:prstGeom prst="rect">
            <a:avLst/>
          </a:prstGeom>
        </p:spPr>
      </p:pic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34925" y="-53975"/>
            <a:ext cx="8990013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5" rIns="91428" bIns="45715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pt-BR" sz="2000" b="1" dirty="0">
                <a:solidFill>
                  <a:srgbClr val="339933"/>
                </a:solidFill>
              </a:rPr>
              <a:t>Geração de energia elétrica - EUA</a:t>
            </a:r>
          </a:p>
        </p:txBody>
      </p:sp>
      <p:sp>
        <p:nvSpPr>
          <p:cNvPr id="11267" name="Line 3"/>
          <p:cNvSpPr>
            <a:spLocks noChangeShapeType="1"/>
          </p:cNvSpPr>
          <p:nvPr/>
        </p:nvSpPr>
        <p:spPr bwMode="auto">
          <a:xfrm>
            <a:off x="0" y="346124"/>
            <a:ext cx="9144000" cy="0"/>
          </a:xfrm>
          <a:prstGeom prst="line">
            <a:avLst/>
          </a:prstGeom>
          <a:noFill/>
          <a:ln w="57150" cmpd="thinThick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8" tIns="45715" rIns="91428" bIns="45715"/>
          <a:lstStyle/>
          <a:p>
            <a:endParaRPr lang="en-CA"/>
          </a:p>
        </p:txBody>
      </p:sp>
      <p:pic>
        <p:nvPicPr>
          <p:cNvPr id="11269" name="Picture 6" descr="http://upload.wikimedia.org/wikipedia/en/thumb/a/a4/Flag_of_the_United_States.svg/125px-Flag_of_the_United_State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609600"/>
            <a:ext cx="11906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9688" y="609600"/>
            <a:ext cx="2246312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512" tIns="49757" rIns="99512" bIns="49757">
            <a:spAutoFit/>
          </a:bodyPr>
          <a:lstStyle/>
          <a:p>
            <a:pPr defTabSz="993775" eaLnBrk="1" hangingPunct="1">
              <a:spcBef>
                <a:spcPct val="50000"/>
              </a:spcBef>
              <a:defRPr/>
            </a:pPr>
            <a:r>
              <a:rPr lang="en-US" sz="1050" b="0" dirty="0" err="1">
                <a:latin typeface="+mn-lt"/>
              </a:rPr>
              <a:t>Fonte</a:t>
            </a:r>
            <a:r>
              <a:rPr lang="en-US" sz="1050" b="0" dirty="0">
                <a:latin typeface="+mn-lt"/>
              </a:rPr>
              <a:t>: International Energy Agency</a:t>
            </a:r>
          </a:p>
        </p:txBody>
      </p:sp>
    </p:spTree>
    <p:extLst>
      <p:ext uri="{BB962C8B-B14F-4D97-AF65-F5344CB8AC3E}">
        <p14:creationId xmlns:p14="http://schemas.microsoft.com/office/powerpoint/2010/main" val="18106551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pt-BR" sz="2000" dirty="0">
                <a:solidFill>
                  <a:srgbClr val="339933"/>
                </a:solidFill>
              </a:rPr>
              <a:t>Geração de energia elétrica - EUA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558496"/>
              </p:ext>
            </p:extLst>
          </p:nvPr>
        </p:nvGraphicFramePr>
        <p:xfrm>
          <a:off x="2819400" y="1184251"/>
          <a:ext cx="3181350" cy="3292476"/>
        </p:xfrm>
        <a:graphic>
          <a:graphicData uri="http://schemas.openxmlformats.org/drawingml/2006/table">
            <a:tbl>
              <a:tblPr/>
              <a:tblGrid>
                <a:gridCol w="1801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0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0000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Fonte</a:t>
                      </a:r>
                      <a:endParaRPr lang="pt-BR" sz="18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800" b="1" dirty="0">
                          <a:solidFill>
                            <a:srgbClr val="00000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Tempo</a:t>
                      </a:r>
                      <a:endParaRPr lang="pt-BR" sz="18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146685"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0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Carvão</a:t>
                      </a:r>
                      <a:endParaRPr lang="pt-BR" sz="18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0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7,2 horas</a:t>
                      </a:r>
                      <a:endParaRPr lang="pt-BR" sz="18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146685"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0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Gás natural</a:t>
                      </a:r>
                      <a:endParaRPr lang="pt-BR" sz="18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0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7,6 horas</a:t>
                      </a:r>
                      <a:endParaRPr lang="pt-BR" sz="18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146685"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0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Nuclear</a:t>
                      </a:r>
                      <a:endParaRPr lang="pt-BR" sz="18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0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4,8 horas</a:t>
                      </a:r>
                      <a:endParaRPr lang="pt-BR" sz="18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146685"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0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Hidroelétrica</a:t>
                      </a:r>
                      <a:endParaRPr lang="pt-BR" sz="18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0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1,8 hora</a:t>
                      </a:r>
                      <a:endParaRPr lang="pt-BR" sz="18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146685"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FF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Eólica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FF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1,5 hora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146685"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0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Biomassa</a:t>
                      </a:r>
                      <a:endParaRPr lang="pt-BR" sz="18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0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23,0 min</a:t>
                      </a:r>
                      <a:endParaRPr lang="pt-BR" sz="18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146685"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0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Petróleo</a:t>
                      </a:r>
                      <a:endParaRPr lang="pt-BR" sz="18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0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7,2 min</a:t>
                      </a:r>
                      <a:endParaRPr lang="pt-BR" sz="18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146685"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0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Geotérmica</a:t>
                      </a:r>
                      <a:endParaRPr lang="pt-BR" sz="18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0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5,8 min</a:t>
                      </a:r>
                      <a:endParaRPr lang="pt-BR" sz="18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146685"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FF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Solar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FF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18,7 min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146685"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0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Outros gases</a:t>
                      </a:r>
                      <a:endParaRPr lang="pt-BR" sz="18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spcAft>
                          <a:spcPts val="0"/>
                        </a:spcAft>
                      </a:pPr>
                      <a:r>
                        <a:rPr lang="pt-BR" sz="1800" dirty="0">
                          <a:solidFill>
                            <a:srgbClr val="000000"/>
                          </a:solidFill>
                          <a:latin typeface="+mj-lt"/>
                          <a:ea typeface="Times New Roman"/>
                          <a:cs typeface="Times New Roman"/>
                        </a:rPr>
                        <a:t>5,8 min</a:t>
                      </a:r>
                      <a:endParaRPr lang="pt-BR" sz="1800" dirty="0"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146685">
                        <a:spcAft>
                          <a:spcPts val="0"/>
                        </a:spcAft>
                      </a:pPr>
                      <a:r>
                        <a:rPr lang="pt-BR" sz="1800" dirty="0">
                          <a:latin typeface="+mj-lt"/>
                          <a:ea typeface="Times New Roman"/>
                          <a:cs typeface="Times New Roman"/>
                        </a:rPr>
                        <a:t>Total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7795">
                        <a:spcAft>
                          <a:spcPts val="0"/>
                        </a:spcAft>
                      </a:pPr>
                      <a:r>
                        <a:rPr lang="pt-BR" sz="1800" dirty="0">
                          <a:latin typeface="+mj-lt"/>
                          <a:ea typeface="Times New Roman"/>
                          <a:cs typeface="Times New Roman"/>
                        </a:rPr>
                        <a:t>24 horas</a:t>
                      </a: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Text Box 1076"/>
          <p:cNvSpPr txBox="1">
            <a:spLocks noChangeArrowheads="1"/>
          </p:cNvSpPr>
          <p:nvPr/>
        </p:nvSpPr>
        <p:spPr bwMode="auto">
          <a:xfrm>
            <a:off x="228600" y="620688"/>
            <a:ext cx="8305800" cy="36036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lIns="82924" tIns="41462" rIns="82924" bIns="41462">
            <a:spAutoFit/>
          </a:bodyPr>
          <a:lstStyle/>
          <a:p>
            <a:pPr defTabSz="622021" eaLnBrk="0" hangingPunct="0">
              <a:defRPr/>
            </a:pPr>
            <a:r>
              <a:rPr lang="pt-BR" sz="1800" b="0" dirty="0">
                <a:latin typeface="+mn-lt"/>
                <a:ea typeface="MS PGothic" pitchFamily="34" charset="-128"/>
              </a:rPr>
              <a:t>Participação das fontes primárias na produção de eletricidade nos EUA durante 24 horas. </a:t>
            </a:r>
          </a:p>
        </p:txBody>
      </p:sp>
      <p:sp>
        <p:nvSpPr>
          <p:cNvPr id="8" name="Retângulo 7"/>
          <p:cNvSpPr>
            <a:spLocks noChangeArrowheads="1"/>
          </p:cNvSpPr>
          <p:nvPr/>
        </p:nvSpPr>
        <p:spPr bwMode="auto">
          <a:xfrm>
            <a:off x="25400" y="4884713"/>
            <a:ext cx="387471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400" b="0" dirty="0">
                <a:latin typeface="Times" panose="02020603050405020304" pitchFamily="18" charset="0"/>
                <a:ea typeface="MS PGothic" pitchFamily="34" charset="-128"/>
                <a:cs typeface="Times" panose="02020603050405020304" pitchFamily="18" charset="0"/>
              </a:rPr>
              <a:t>Fonte: DoE (Department of Energy) – dados 2017</a:t>
            </a:r>
            <a:endParaRPr lang="en-US" altLang="en-US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Chave direita 7"/>
          <p:cNvSpPr>
            <a:spLocks/>
          </p:cNvSpPr>
          <p:nvPr/>
        </p:nvSpPr>
        <p:spPr bwMode="auto">
          <a:xfrm>
            <a:off x="6096000" y="1489720"/>
            <a:ext cx="457200" cy="1075184"/>
          </a:xfrm>
          <a:prstGeom prst="rightBrace">
            <a:avLst>
              <a:gd name="adj1" fmla="val 8333"/>
              <a:gd name="adj2" fmla="val 51250"/>
            </a:avLst>
          </a:prstGeom>
          <a:noFill/>
          <a:ln w="222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pt-BR" altLang="en-US"/>
          </a:p>
        </p:txBody>
      </p:sp>
      <p:sp>
        <p:nvSpPr>
          <p:cNvPr id="10" name="Retângulo 7"/>
          <p:cNvSpPr>
            <a:spLocks noChangeArrowheads="1"/>
          </p:cNvSpPr>
          <p:nvPr/>
        </p:nvSpPr>
        <p:spPr bwMode="auto">
          <a:xfrm>
            <a:off x="6616912" y="1842646"/>
            <a:ext cx="11464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altLang="en-US" sz="1800" b="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21,4 horas</a:t>
            </a:r>
            <a:endParaRPr lang="pt-BR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/>
              <a:t>Ementa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42875" y="500063"/>
            <a:ext cx="8715375" cy="61436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pt-BR" b="1" dirty="0"/>
              <a:t>3. Geradores síncronos</a:t>
            </a:r>
          </a:p>
          <a:p>
            <a:pPr marL="8001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/>
              <a:t>Estabilidade transitória e critério de áreas iguais</a:t>
            </a:r>
          </a:p>
          <a:p>
            <a:pPr marL="80010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pt-BR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b="1" dirty="0"/>
              <a:t>4. Análise de defeitos (curtos-circuitos)</a:t>
            </a:r>
          </a:p>
          <a:p>
            <a:pPr marL="8001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/>
              <a:t>Curtos-circuitos balanceados</a:t>
            </a:r>
          </a:p>
          <a:p>
            <a:pPr marL="8001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/>
              <a:t>Curtos-circuitos desbalanceados</a:t>
            </a:r>
          </a:p>
          <a:p>
            <a:pPr marL="8001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/>
              <a:t>Cálculo de curto-circuito</a:t>
            </a:r>
          </a:p>
          <a:p>
            <a:pPr algn="just" eaLnBrk="1" fontAlgn="auto" hangingPunct="1">
              <a:spcAft>
                <a:spcPts val="0"/>
              </a:spcAft>
              <a:buFontTx/>
              <a:buNone/>
              <a:defRPr/>
            </a:pPr>
            <a:endParaRPr lang="pt-BR" dirty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pt-BR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" y="507798"/>
            <a:ext cx="9111600" cy="6291804"/>
          </a:xfrm>
          <a:prstGeom prst="rect">
            <a:avLst/>
          </a:prstGeom>
        </p:spPr>
      </p:pic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34925" y="-53975"/>
            <a:ext cx="8990013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5" rIns="91428" bIns="45715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pt-BR" sz="2000" b="1" dirty="0">
                <a:solidFill>
                  <a:srgbClr val="339933"/>
                </a:solidFill>
                <a:cs typeface="Times New Roman" pitchFamily="18" charset="0"/>
              </a:rPr>
              <a:t>Geração de energia elétrica - UE</a:t>
            </a:r>
          </a:p>
        </p:txBody>
      </p:sp>
      <p:sp>
        <p:nvSpPr>
          <p:cNvPr id="13315" name="Line 3"/>
          <p:cNvSpPr>
            <a:spLocks noChangeShapeType="1"/>
          </p:cNvSpPr>
          <p:nvPr/>
        </p:nvSpPr>
        <p:spPr bwMode="auto">
          <a:xfrm>
            <a:off x="0" y="346124"/>
            <a:ext cx="9144000" cy="0"/>
          </a:xfrm>
          <a:prstGeom prst="line">
            <a:avLst/>
          </a:prstGeom>
          <a:noFill/>
          <a:ln w="57150" cmpd="thinThick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8" tIns="45715" rIns="91428" bIns="45715"/>
          <a:lstStyle/>
          <a:p>
            <a:endParaRPr lang="en-CA"/>
          </a:p>
        </p:txBody>
      </p:sp>
      <p:pic>
        <p:nvPicPr>
          <p:cNvPr id="13317" name="Picture 6" descr="Circle of 12 gold stars on a blue backgro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01663"/>
            <a:ext cx="9906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9688" y="609600"/>
            <a:ext cx="2246312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512" tIns="49757" rIns="99512" bIns="49757">
            <a:spAutoFit/>
          </a:bodyPr>
          <a:lstStyle/>
          <a:p>
            <a:pPr defTabSz="993775" eaLnBrk="1" hangingPunct="1">
              <a:spcBef>
                <a:spcPct val="50000"/>
              </a:spcBef>
              <a:defRPr/>
            </a:pPr>
            <a:r>
              <a:rPr lang="en-US" sz="1050" b="0" dirty="0" err="1">
                <a:latin typeface="+mn-lt"/>
              </a:rPr>
              <a:t>Fonte</a:t>
            </a:r>
            <a:r>
              <a:rPr lang="en-US" sz="1050" b="0" dirty="0">
                <a:latin typeface="+mn-lt"/>
              </a:rPr>
              <a:t>: International Energy Agency</a:t>
            </a:r>
          </a:p>
        </p:txBody>
      </p:sp>
    </p:spTree>
    <p:extLst>
      <p:ext uri="{BB962C8B-B14F-4D97-AF65-F5344CB8AC3E}">
        <p14:creationId xmlns:p14="http://schemas.microsoft.com/office/powerpoint/2010/main" val="3082070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" y="507798"/>
            <a:ext cx="9111600" cy="6291804"/>
          </a:xfrm>
          <a:prstGeom prst="rect">
            <a:avLst/>
          </a:prstGeom>
        </p:spPr>
      </p:pic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34925" y="-53975"/>
            <a:ext cx="8990013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5" rIns="91428" bIns="45715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pt-BR" sz="2000" b="1" dirty="0">
                <a:solidFill>
                  <a:srgbClr val="339933"/>
                </a:solidFill>
                <a:cs typeface="Times New Roman" pitchFamily="18" charset="0"/>
              </a:rPr>
              <a:t>Geração de energia elétrica - China</a:t>
            </a:r>
            <a:endParaRPr lang="pt-BR" sz="2000" b="1" dirty="0">
              <a:solidFill>
                <a:srgbClr val="339933"/>
              </a:solidFill>
            </a:endParaRPr>
          </a:p>
        </p:txBody>
      </p:sp>
      <p:sp>
        <p:nvSpPr>
          <p:cNvPr id="15363" name="Line 3"/>
          <p:cNvSpPr>
            <a:spLocks noChangeShapeType="1"/>
          </p:cNvSpPr>
          <p:nvPr/>
        </p:nvSpPr>
        <p:spPr bwMode="auto">
          <a:xfrm>
            <a:off x="0" y="346124"/>
            <a:ext cx="9144000" cy="0"/>
          </a:xfrm>
          <a:prstGeom prst="line">
            <a:avLst/>
          </a:prstGeom>
          <a:noFill/>
          <a:ln w="57150" cmpd="thinThick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8" tIns="45715" rIns="91428" bIns="45715"/>
          <a:lstStyle/>
          <a:p>
            <a:endParaRPr lang="en-CA"/>
          </a:p>
        </p:txBody>
      </p:sp>
      <p:pic>
        <p:nvPicPr>
          <p:cNvPr id="15365" name="Picture 6" descr="http://upload.wikimedia.org/wikipedia/commons/thumb/f/fa/Flag_of_the_People%27s_Republic_of_China.svg/125px-Flag_of_the_People%27s_Republic_of_China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69913"/>
            <a:ext cx="103822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9688" y="609600"/>
            <a:ext cx="2246312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512" tIns="49757" rIns="99512" bIns="49757">
            <a:spAutoFit/>
          </a:bodyPr>
          <a:lstStyle/>
          <a:p>
            <a:pPr defTabSz="993775" eaLnBrk="1" hangingPunct="1">
              <a:spcBef>
                <a:spcPct val="50000"/>
              </a:spcBef>
              <a:defRPr/>
            </a:pPr>
            <a:r>
              <a:rPr lang="en-US" sz="1050" b="0" dirty="0" err="1">
                <a:latin typeface="+mn-lt"/>
              </a:rPr>
              <a:t>Fonte</a:t>
            </a:r>
            <a:r>
              <a:rPr lang="en-US" sz="1050" b="0" dirty="0">
                <a:latin typeface="+mn-lt"/>
              </a:rPr>
              <a:t>: International Energy Agency</a:t>
            </a:r>
          </a:p>
        </p:txBody>
      </p:sp>
    </p:spTree>
    <p:extLst>
      <p:ext uri="{BB962C8B-B14F-4D97-AF65-F5344CB8AC3E}">
        <p14:creationId xmlns:p14="http://schemas.microsoft.com/office/powerpoint/2010/main" val="3472861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0" y="507798"/>
            <a:ext cx="9111600" cy="6291804"/>
          </a:xfrm>
          <a:prstGeom prst="rect">
            <a:avLst/>
          </a:prstGeom>
        </p:spPr>
      </p:pic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34925" y="-53975"/>
            <a:ext cx="8990013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8" tIns="45715" rIns="91428" bIns="45715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pt-BR" sz="2000" b="1" dirty="0">
                <a:solidFill>
                  <a:srgbClr val="339933"/>
                </a:solidFill>
                <a:cs typeface="Times New Roman" pitchFamily="18" charset="0"/>
              </a:rPr>
              <a:t>Geração de energia elétrica - Japão</a:t>
            </a:r>
            <a:endParaRPr lang="pt-BR" sz="2000" b="1" dirty="0">
              <a:solidFill>
                <a:srgbClr val="339933"/>
              </a:solidFill>
            </a:endParaRPr>
          </a:p>
        </p:txBody>
      </p:sp>
      <p:sp>
        <p:nvSpPr>
          <p:cNvPr id="17411" name="Line 3"/>
          <p:cNvSpPr>
            <a:spLocks noChangeShapeType="1"/>
          </p:cNvSpPr>
          <p:nvPr/>
        </p:nvSpPr>
        <p:spPr bwMode="auto">
          <a:xfrm>
            <a:off x="0" y="346124"/>
            <a:ext cx="9144000" cy="0"/>
          </a:xfrm>
          <a:prstGeom prst="line">
            <a:avLst/>
          </a:prstGeom>
          <a:noFill/>
          <a:ln w="57150" cmpd="thinThick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8" tIns="45715" rIns="91428" bIns="45715"/>
          <a:lstStyle/>
          <a:p>
            <a:endParaRPr lang="en-CA"/>
          </a:p>
        </p:txBody>
      </p:sp>
      <p:pic>
        <p:nvPicPr>
          <p:cNvPr id="1030" name="Picture 6" descr="Centered deep red circle on a white rectangle 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063" y="550596"/>
            <a:ext cx="990600" cy="657758"/>
          </a:xfrm>
          <a:prstGeom prst="rect">
            <a:avLst/>
          </a:prstGeom>
          <a:noFill/>
          <a:ln w="31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9688" y="609600"/>
            <a:ext cx="2246312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512" tIns="49757" rIns="99512" bIns="49757">
            <a:spAutoFit/>
          </a:bodyPr>
          <a:lstStyle/>
          <a:p>
            <a:pPr defTabSz="993775" eaLnBrk="1" hangingPunct="1">
              <a:spcBef>
                <a:spcPct val="50000"/>
              </a:spcBef>
              <a:defRPr/>
            </a:pPr>
            <a:r>
              <a:rPr lang="en-US" sz="1050" b="0" dirty="0" err="1">
                <a:latin typeface="+mn-lt"/>
              </a:rPr>
              <a:t>Fonte</a:t>
            </a:r>
            <a:r>
              <a:rPr lang="en-US" sz="1050" b="0" dirty="0">
                <a:latin typeface="+mn-lt"/>
              </a:rPr>
              <a:t>: International Energy Agency</a:t>
            </a:r>
          </a:p>
        </p:txBody>
      </p:sp>
    </p:spTree>
    <p:extLst>
      <p:ext uri="{BB962C8B-B14F-4D97-AF65-F5344CB8AC3E}">
        <p14:creationId xmlns:p14="http://schemas.microsoft.com/office/powerpoint/2010/main" val="11847196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en-US" dirty="0"/>
              <a:t>A View of The Power Grid</a:t>
            </a:r>
          </a:p>
        </p:txBody>
      </p:sp>
      <p:pic>
        <p:nvPicPr>
          <p:cNvPr id="4505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654050"/>
            <a:ext cx="1801813" cy="1982788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45060" name="Rectangle 5"/>
          <p:cNvSpPr>
            <a:spLocks noChangeArrowheads="1"/>
          </p:cNvSpPr>
          <p:nvPr/>
        </p:nvSpPr>
        <p:spPr bwMode="auto">
          <a:xfrm>
            <a:off x="96838" y="2633663"/>
            <a:ext cx="40386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7" tIns="45713" rIns="91427" bIns="45713" anchor="b">
            <a:spAutoFit/>
          </a:bodyPr>
          <a:lstStyle/>
          <a:p>
            <a:pPr algn="ctr" defTabSz="685800" eaLnBrk="0" hangingPunct="0"/>
            <a:r>
              <a:rPr lang="en-US" sz="1600" b="1">
                <a:latin typeface="Arial" charset="0"/>
                <a:ea typeface="MS PGothic" pitchFamily="34" charset="-128"/>
              </a:rPr>
              <a:t>Fred C. Schweppe (1934-1988)</a:t>
            </a:r>
          </a:p>
          <a:p>
            <a:pPr algn="ctr" defTabSz="685800" eaLnBrk="0" hangingPunct="0"/>
            <a:r>
              <a:rPr lang="en-US" sz="1600" b="1">
                <a:latin typeface="Arial" charset="0"/>
                <a:ea typeface="MS PGothic" pitchFamily="34" charset="-128"/>
              </a:rPr>
              <a:t>Professor of Electrical Engineering, MIT</a:t>
            </a:r>
            <a:endParaRPr lang="en-US" sz="2000" b="1">
              <a:latin typeface="Arial" charset="0"/>
              <a:ea typeface="MS PGothic" pitchFamily="34" charset="-128"/>
            </a:endParaRPr>
          </a:p>
        </p:txBody>
      </p:sp>
      <p:pic>
        <p:nvPicPr>
          <p:cNvPr id="45061" name="Picture 6" descr="000a5302"/>
          <p:cNvPicPr>
            <a:picLocks noChangeAspect="1" noChangeArrowheads="1"/>
          </p:cNvPicPr>
          <p:nvPr/>
        </p:nvPicPr>
        <p:blipFill>
          <a:blip r:embed="rId3" cstate="print"/>
          <a:srcRect t="4173" b="2087"/>
          <a:stretch>
            <a:fillRect/>
          </a:stretch>
        </p:blipFill>
        <p:spPr bwMode="auto">
          <a:xfrm>
            <a:off x="5172075" y="595313"/>
            <a:ext cx="3119438" cy="217805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5965825" y="2835275"/>
            <a:ext cx="15732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27" tIns="45713" rIns="91427" bIns="45713" anchor="b">
            <a:spAutoFit/>
          </a:bodyPr>
          <a:lstStyle/>
          <a:p>
            <a:pPr algn="ctr" defTabSz="685800" eaLnBrk="0" hangingPunct="0"/>
            <a:r>
              <a:rPr lang="en-US" sz="1600" b="1">
                <a:latin typeface="Arial" charset="0"/>
                <a:ea typeface="MS PGothic" pitchFamily="34" charset="-128"/>
              </a:rPr>
              <a:t>US Power grid</a:t>
            </a:r>
            <a:endParaRPr lang="en-US" sz="2000" b="1">
              <a:latin typeface="Arial" charset="0"/>
              <a:ea typeface="MS PGothic" pitchFamily="34" charset="-128"/>
            </a:endParaRPr>
          </a:p>
        </p:txBody>
      </p:sp>
      <p:sp>
        <p:nvSpPr>
          <p:cNvPr id="45063" name="Rectangle 3"/>
          <p:cNvSpPr txBox="1">
            <a:spLocks noChangeArrowheads="1"/>
          </p:cNvSpPr>
          <p:nvPr/>
        </p:nvSpPr>
        <p:spPr bwMode="auto">
          <a:xfrm>
            <a:off x="103188" y="3500438"/>
            <a:ext cx="8612187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74" tIns="44444" rIns="90474" bIns="44444"/>
          <a:lstStyle/>
          <a:p>
            <a:pPr marL="379413" indent="-379413">
              <a:lnSpc>
                <a:spcPct val="90000"/>
              </a:lnSpc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	“I worked on aerospace problems for many years before converting to power systems, and, in my opinion at least, power problems are tougher in many respects.</a:t>
            </a:r>
          </a:p>
          <a:p>
            <a:pPr marL="379413" indent="-379413">
              <a:lnSpc>
                <a:spcPct val="90000"/>
              </a:lnSpc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	...</a:t>
            </a:r>
          </a:p>
          <a:p>
            <a:pPr marL="379413" indent="-379413">
              <a:lnSpc>
                <a:spcPct val="90000"/>
              </a:lnSpc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	The number of variables [in a power system] is huge, and many types of uncertainties are present.</a:t>
            </a:r>
          </a:p>
          <a:p>
            <a:pPr marL="379413" indent="-379413">
              <a:lnSpc>
                <a:spcPct val="90000"/>
              </a:lnSpc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	...</a:t>
            </a:r>
          </a:p>
          <a:p>
            <a:pPr marL="379413" indent="-379413">
              <a:lnSpc>
                <a:spcPct val="90000"/>
              </a:lnSpc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	Few if any aerospace problems yield such a challenging set of conditions.”</a:t>
            </a:r>
          </a:p>
          <a:p>
            <a:pPr marL="379413" indent="-379413">
              <a:lnSpc>
                <a:spcPct val="90000"/>
              </a:lnSpc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							</a:t>
            </a:r>
          </a:p>
          <a:p>
            <a:pPr marL="379413" indent="-379413" algn="r">
              <a:lnSpc>
                <a:spcPct val="90000"/>
              </a:lnSpc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– Fred. C. Schweppe, 1970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/>
              <a:t>Ementa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42875" y="500063"/>
            <a:ext cx="8715375" cy="61436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pt-BR" b="1" dirty="0"/>
              <a:t>5. Linhas de transmissão</a:t>
            </a:r>
          </a:p>
          <a:p>
            <a:pPr marL="8001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/>
              <a:t>Cálculo de parâmetros típicos e uso de tabelas</a:t>
            </a:r>
          </a:p>
          <a:p>
            <a:pPr marL="8001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/>
              <a:t>Circuito equivalente</a:t>
            </a:r>
          </a:p>
          <a:p>
            <a:pPr marL="8001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/>
              <a:t>Carregamento característico</a:t>
            </a:r>
          </a:p>
          <a:p>
            <a:pPr marL="8001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/>
              <a:t>Limites térmico e de estabilidade</a:t>
            </a:r>
          </a:p>
          <a:p>
            <a:pPr marL="8001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dirty="0"/>
              <a:t>Transmissão em corrente contínua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en-US"/>
              <a:t>Referências</a:t>
            </a:r>
            <a:endParaRPr lang="pt-BR"/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42875" y="500063"/>
            <a:ext cx="8715375" cy="6143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 err="1">
                <a:solidFill>
                  <a:srgbClr val="0000FF"/>
                </a:solidFill>
              </a:rPr>
              <a:t>A.J.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  <a:r>
              <a:rPr lang="en-US" sz="2400" b="1" dirty="0" err="1">
                <a:solidFill>
                  <a:srgbClr val="0000FF"/>
                </a:solidFill>
              </a:rPr>
              <a:t>Monticelli</a:t>
            </a:r>
            <a:r>
              <a:rPr lang="en-US" sz="2400" b="1" dirty="0">
                <a:solidFill>
                  <a:srgbClr val="0000FF"/>
                </a:solidFill>
              </a:rPr>
              <a:t>, </a:t>
            </a:r>
            <a:r>
              <a:rPr lang="en-US" sz="2400" b="1" dirty="0" err="1">
                <a:solidFill>
                  <a:srgbClr val="0000FF"/>
                </a:solidFill>
              </a:rPr>
              <a:t>A.V.</a:t>
            </a:r>
            <a:r>
              <a:rPr lang="en-US" sz="2400" b="1" dirty="0">
                <a:solidFill>
                  <a:srgbClr val="0000FF"/>
                </a:solidFill>
              </a:rPr>
              <a:t> Garcia, </a:t>
            </a:r>
            <a:r>
              <a:rPr lang="en-US" sz="2400" b="1" dirty="0" err="1">
                <a:solidFill>
                  <a:srgbClr val="0000FF"/>
                </a:solidFill>
              </a:rPr>
              <a:t>Introdução</a:t>
            </a:r>
            <a:r>
              <a:rPr lang="en-US" sz="2400" b="1" dirty="0">
                <a:solidFill>
                  <a:srgbClr val="0000FF"/>
                </a:solidFill>
              </a:rPr>
              <a:t> a </a:t>
            </a:r>
            <a:r>
              <a:rPr lang="en-US" sz="2400" b="1" dirty="0" err="1">
                <a:solidFill>
                  <a:srgbClr val="0000FF"/>
                </a:solidFill>
              </a:rPr>
              <a:t>sistemas</a:t>
            </a:r>
            <a:r>
              <a:rPr lang="en-US" sz="2400" b="1" dirty="0">
                <a:solidFill>
                  <a:srgbClr val="0000FF"/>
                </a:solidFill>
              </a:rPr>
              <a:t> de </a:t>
            </a:r>
            <a:r>
              <a:rPr lang="en-US" sz="2400" b="1" dirty="0" err="1">
                <a:solidFill>
                  <a:srgbClr val="0000FF"/>
                </a:solidFill>
              </a:rPr>
              <a:t>energia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  <a:r>
              <a:rPr lang="en-US" sz="2400" b="1" dirty="0" err="1">
                <a:solidFill>
                  <a:srgbClr val="0000FF"/>
                </a:solidFill>
              </a:rPr>
              <a:t>elétrica</a:t>
            </a:r>
            <a:r>
              <a:rPr lang="en-US" sz="2400" b="1" dirty="0">
                <a:solidFill>
                  <a:srgbClr val="0000FF"/>
                </a:solidFill>
              </a:rPr>
              <a:t>, </a:t>
            </a:r>
            <a:r>
              <a:rPr lang="en-US" sz="2400" b="1" dirty="0" err="1">
                <a:solidFill>
                  <a:srgbClr val="0000FF"/>
                </a:solidFill>
              </a:rPr>
              <a:t>Unicamp</a:t>
            </a:r>
            <a:r>
              <a:rPr lang="en-US" sz="2400" b="1" dirty="0">
                <a:solidFill>
                  <a:srgbClr val="0000FF"/>
                </a:solidFill>
              </a:rPr>
              <a:t>, 1999</a:t>
            </a:r>
            <a:r>
              <a:rPr lang="en-US" sz="2400" dirty="0">
                <a:solidFill>
                  <a:srgbClr val="0000FF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err="1">
                <a:solidFill>
                  <a:srgbClr val="000000"/>
                </a:solidFill>
              </a:rPr>
              <a:t>J.J.</a:t>
            </a:r>
            <a:r>
              <a:rPr lang="en-US" sz="2400" dirty="0">
                <a:solidFill>
                  <a:srgbClr val="000000"/>
                </a:solidFill>
              </a:rPr>
              <a:t> Grainger, </a:t>
            </a:r>
            <a:r>
              <a:rPr lang="en-US" sz="2400" dirty="0" err="1">
                <a:solidFill>
                  <a:srgbClr val="000000"/>
                </a:solidFill>
              </a:rPr>
              <a:t>W.D.</a:t>
            </a:r>
            <a:r>
              <a:rPr lang="en-US" sz="2400" dirty="0">
                <a:solidFill>
                  <a:srgbClr val="000000"/>
                </a:solidFill>
              </a:rPr>
              <a:t> Stevenson, Power system analysis, McGraw-Hill, 1994.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err="1">
                <a:solidFill>
                  <a:srgbClr val="000000"/>
                </a:solidFill>
              </a:rPr>
              <a:t>O.I.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Elgerd</a:t>
            </a:r>
            <a:r>
              <a:rPr lang="en-US" sz="2400" dirty="0">
                <a:solidFill>
                  <a:srgbClr val="000000"/>
                </a:solidFill>
              </a:rPr>
              <a:t>, Electric energy systems theory: an introduction, McGraw-Hill, 1982.</a:t>
            </a:r>
          </a:p>
          <a:p>
            <a:pPr eaLnBrk="1" hangingPunct="1">
              <a:lnSpc>
                <a:spcPct val="90000"/>
              </a:lnSpc>
            </a:pPr>
            <a:r>
              <a:rPr lang="pt-BR" sz="2400" dirty="0">
                <a:solidFill>
                  <a:srgbClr val="000000"/>
                </a:solidFill>
              </a:rPr>
              <a:t>F. Sato, W. Freitas, Análise de Curto-circuito e Princípios de Proteção em Sistemas de Energia Elétrica – Fundamentos e Prática, </a:t>
            </a:r>
            <a:r>
              <a:rPr lang="pt-BR" sz="2400" dirty="0" err="1">
                <a:solidFill>
                  <a:srgbClr val="000000"/>
                </a:solidFill>
              </a:rPr>
              <a:t>Elsevier</a:t>
            </a:r>
            <a:r>
              <a:rPr lang="pt-BR" sz="2400" dirty="0">
                <a:solidFill>
                  <a:srgbClr val="000000"/>
                </a:solidFill>
              </a:rPr>
              <a:t>/Campus, 2015.</a:t>
            </a:r>
            <a:endParaRPr lang="en-US" sz="2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err="1">
                <a:solidFill>
                  <a:srgbClr val="000000"/>
                </a:solidFill>
              </a:rPr>
              <a:t>Notas</a:t>
            </a:r>
            <a:r>
              <a:rPr lang="en-US" sz="2400" dirty="0">
                <a:solidFill>
                  <a:srgbClr val="000000"/>
                </a:solidFill>
              </a:rPr>
              <a:t> de aula: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rgbClr val="0000FF"/>
                </a:solidFill>
              </a:rPr>
              <a:t>	  </a:t>
            </a:r>
            <a:r>
              <a:rPr lang="en-US" sz="2400" b="1" dirty="0">
                <a:solidFill>
                  <a:srgbClr val="0000FF"/>
                </a:solidFill>
              </a:rPr>
              <a:t>Prof. Carlos Castro: www.dsee.fee.unicamp.br/~ccastro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/>
              <a:t>	  Prof. Ruth </a:t>
            </a:r>
            <a:r>
              <a:rPr lang="en-US" sz="2400" dirty="0" err="1"/>
              <a:t>Leão</a:t>
            </a:r>
            <a:r>
              <a:rPr lang="en-US" sz="2400" dirty="0"/>
              <a:t>: http://www.dee.ufc.br/~rleao/disciplina.htm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pt-BR" sz="2400" dirty="0"/>
              <a:t>	  Prof. Thomas </a:t>
            </a:r>
            <a:r>
              <a:rPr lang="pt-BR" sz="2400" dirty="0" err="1"/>
              <a:t>Overbye</a:t>
            </a:r>
            <a:r>
              <a:rPr lang="pt-BR" sz="2400" dirty="0"/>
              <a:t>: http://courses.engr.illinois.edu/ece476/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err="1">
                <a:solidFill>
                  <a:srgbClr val="000000"/>
                </a:solidFill>
              </a:rPr>
              <a:t>Outros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livros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 err="1">
                <a:solidFill>
                  <a:srgbClr val="000000"/>
                </a:solidFill>
              </a:rPr>
              <a:t>artigos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selecionados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revistas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especializadas</a:t>
            </a:r>
            <a:r>
              <a:rPr lang="en-US" sz="2400" dirty="0">
                <a:solidFill>
                  <a:srgbClr val="000000"/>
                </a:solidFill>
              </a:rPr>
              <a:t> e URLs </a:t>
            </a:r>
            <a:r>
              <a:rPr lang="en-US" sz="2400" dirty="0" err="1">
                <a:solidFill>
                  <a:srgbClr val="000000"/>
                </a:solidFill>
              </a:rPr>
              <a:t>serão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indicados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para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cada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capítulo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8858250" cy="439738"/>
          </a:xfrm>
        </p:spPr>
        <p:txBody>
          <a:bodyPr/>
          <a:lstStyle/>
          <a:p>
            <a:pPr eaLnBrk="1" hangingPunct="1"/>
            <a:r>
              <a:rPr lang="pt-BR" dirty="0"/>
              <a:t>Importante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42875" y="500063"/>
            <a:ext cx="8715375" cy="6143625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pt-BR" sz="3200" dirty="0">
                <a:solidFill>
                  <a:srgbClr val="0000FF"/>
                </a:solidFill>
              </a:rPr>
              <a:t>75% dos slides empregados nesta disciplina foram retirados das notas de aula do Prof. Castro disponível em: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pt-BR" sz="3200" dirty="0">
              <a:solidFill>
                <a:srgbClr val="0000FF"/>
              </a:solidFill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pt-BR" sz="3200" b="1" dirty="0">
                <a:solidFill>
                  <a:srgbClr val="0000FF"/>
                </a:solidFill>
              </a:rPr>
              <a:t>http://www.dsee.fee.unicamp.br/~ccastro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pt-BR" sz="3200" dirty="0">
              <a:solidFill>
                <a:srgbClr val="0000FF"/>
              </a:solidFill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pt-BR" sz="3200" dirty="0">
                <a:solidFill>
                  <a:srgbClr val="0000FF"/>
                </a:solidFill>
              </a:rPr>
              <a:t>O material original tem mais detalhes e exemplos.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endParaRPr lang="pt-BR" sz="3200" dirty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2857500"/>
            <a:ext cx="91440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pt-BR" sz="4400" dirty="0" err="1">
                <a:solidFill>
                  <a:srgbClr val="439935"/>
                </a:solidFill>
                <a:latin typeface="+mj-lt"/>
                <a:ea typeface="+mj-ea"/>
                <a:cs typeface="+mj-cs"/>
              </a:rPr>
              <a:t>GTD</a:t>
            </a:r>
            <a:r>
              <a:rPr lang="pt-BR" sz="4400" dirty="0">
                <a:solidFill>
                  <a:srgbClr val="439935"/>
                </a:solidFill>
                <a:latin typeface="+mj-lt"/>
                <a:ea typeface="+mj-ea"/>
                <a:cs typeface="+mj-cs"/>
              </a:rPr>
              <a:t>: Geração, Transmissão e Distribuição</a:t>
            </a:r>
          </a:p>
          <a:p>
            <a:pPr algn="ctr">
              <a:defRPr/>
            </a:pPr>
            <a:endParaRPr lang="pt-BR" sz="4400" dirty="0">
              <a:solidFill>
                <a:srgbClr val="439935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  <a:effectLst/>
      </a:spPr>
      <a:bodyPr>
        <a:spAutoFit/>
      </a:bodyPr>
      <a:lstStyle>
        <a:defPPr>
          <a:spcBef>
            <a:spcPct val="50000"/>
          </a:spcBef>
          <a:defRPr b="1" dirty="0" smtClean="0">
            <a:solidFill>
              <a:srgbClr val="339933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3441</TotalTime>
  <Words>2060</Words>
  <Application>Microsoft Office PowerPoint</Application>
  <PresentationFormat>Apresentação na tela (4:3)</PresentationFormat>
  <Paragraphs>611</Paragraphs>
  <Slides>53</Slides>
  <Notes>8</Notes>
  <HiddenSlides>0</HiddenSlides>
  <MMClips>0</MMClips>
  <ScaleCrop>false</ScaleCrop>
  <HeadingPairs>
    <vt:vector size="8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53</vt:i4>
      </vt:variant>
    </vt:vector>
  </HeadingPairs>
  <TitlesOfParts>
    <vt:vector size="67" baseType="lpstr">
      <vt:lpstr>MS Gothic</vt:lpstr>
      <vt:lpstr>MS PGothic</vt:lpstr>
      <vt:lpstr>MS PGothic</vt:lpstr>
      <vt:lpstr>Arial</vt:lpstr>
      <vt:lpstr>Calibri</vt:lpstr>
      <vt:lpstr>Comic Sans MS</vt:lpstr>
      <vt:lpstr>Courier New</vt:lpstr>
      <vt:lpstr>Symbol</vt:lpstr>
      <vt:lpstr>Times</vt:lpstr>
      <vt:lpstr>Times New Roman</vt:lpstr>
      <vt:lpstr>Wingdings</vt:lpstr>
      <vt:lpstr>Office Theme</vt:lpstr>
      <vt:lpstr>Document</vt:lpstr>
      <vt:lpstr>Documento</vt:lpstr>
      <vt:lpstr>ET720 – Sistemas de Energia Elétrica I</vt:lpstr>
      <vt:lpstr>Calendário</vt:lpstr>
      <vt:lpstr>Critério de Avaliação</vt:lpstr>
      <vt:lpstr>Ementa</vt:lpstr>
      <vt:lpstr>Ementa</vt:lpstr>
      <vt:lpstr>Ementa</vt:lpstr>
      <vt:lpstr>Referências</vt:lpstr>
      <vt:lpstr>Importante</vt:lpstr>
      <vt:lpstr>Apresentação do PowerPoint</vt:lpstr>
      <vt:lpstr>Geração, Transmissão e Distribuição (GTD) de Energia Elétrica</vt:lpstr>
      <vt:lpstr>Geração, Transmissão e Distribuição (GTD) de Energia Elétrica</vt:lpstr>
      <vt:lpstr>Apresentação do PowerPoint</vt:lpstr>
      <vt:lpstr>Geração</vt:lpstr>
      <vt:lpstr>Geração</vt:lpstr>
      <vt:lpstr>Geração – 2018</vt:lpstr>
      <vt:lpstr>Geração – últimos 12 meses (06/2017 – 05/2018)</vt:lpstr>
      <vt:lpstr>Produção de Eletricidade nos Últimos Anos</vt:lpstr>
      <vt:lpstr>Geração</vt:lpstr>
      <vt:lpstr>Geração  </vt:lpstr>
      <vt:lpstr>Geração</vt:lpstr>
      <vt:lpstr>Geração</vt:lpstr>
      <vt:lpstr>Geração</vt:lpstr>
      <vt:lpstr>Transmissão </vt:lpstr>
      <vt:lpstr>Transmissão </vt:lpstr>
      <vt:lpstr>Transmissão </vt:lpstr>
      <vt:lpstr>Transmissão </vt:lpstr>
      <vt:lpstr>Transmissão </vt:lpstr>
      <vt:lpstr>Transmissão </vt:lpstr>
      <vt:lpstr>Transmissão </vt:lpstr>
      <vt:lpstr>Apresentação do PowerPoint</vt:lpstr>
      <vt:lpstr>Distribuição - Fornecimento de energia: 2017 (15 principais distribuidoras)</vt:lpstr>
      <vt:lpstr>Sistema de Distribuição - exemplo</vt:lpstr>
      <vt:lpstr>Sistema de Distribuição - exemplos</vt:lpstr>
      <vt:lpstr>Sistema de Distribuição - exemplo</vt:lpstr>
      <vt:lpstr>Rede de Distribuição - Primária e Secundária – CPFL Paulista</vt:lpstr>
      <vt:lpstr>Rede de Distribuição – Campinas/SP</vt:lpstr>
      <vt:lpstr>Rede de Distribuição – Campinas/SP – Alimentadores MT</vt:lpstr>
      <vt:lpstr>Rede de Distribuição – Campinas/SP – Circuitos Secundários BT</vt:lpstr>
      <vt:lpstr>Apresentação do PowerPoint</vt:lpstr>
      <vt:lpstr>Apresentação do PowerPoint</vt:lpstr>
      <vt:lpstr>US  ELECTRICITY  SALES  IN  2017</vt:lpstr>
      <vt:lpstr>Apresentação do PowerPoint</vt:lpstr>
      <vt:lpstr>Apresentação do PowerPoint</vt:lpstr>
      <vt:lpstr>Estrutura institucional do setor elétrico brasileiro</vt:lpstr>
      <vt:lpstr>Estrutura verticalizada × estrutura desregulamentada</vt:lpstr>
      <vt:lpstr>Apresentação do PowerPoint</vt:lpstr>
      <vt:lpstr>Apresentação do PowerPoint</vt:lpstr>
      <vt:lpstr>Apresentação do PowerPoint</vt:lpstr>
      <vt:lpstr>Geração de energia elétrica - EUA</vt:lpstr>
      <vt:lpstr>Apresentação do PowerPoint</vt:lpstr>
      <vt:lpstr>Apresentação do PowerPoint</vt:lpstr>
      <vt:lpstr>Apresentação do PowerPoint</vt:lpstr>
      <vt:lpstr>A View of The Power Grid</vt:lpstr>
    </vt:vector>
  </TitlesOfParts>
  <Company>UNICAMP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Luiz Carlos</dc:creator>
  <cp:lastModifiedBy>Walmir Freitas</cp:lastModifiedBy>
  <cp:revision>248</cp:revision>
  <dcterms:created xsi:type="dcterms:W3CDTF">2005-06-04T14:43:42Z</dcterms:created>
  <dcterms:modified xsi:type="dcterms:W3CDTF">2018-08-24T16:45:31Z</dcterms:modified>
</cp:coreProperties>
</file>